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77"/>
  </p:notesMasterIdLst>
  <p:handoutMasterIdLst>
    <p:handoutMasterId r:id="rId78"/>
  </p:handoutMasterIdLst>
  <p:sldIdLst>
    <p:sldId id="388" r:id="rId6"/>
    <p:sldId id="331" r:id="rId7"/>
    <p:sldId id="433" r:id="rId8"/>
    <p:sldId id="334" r:id="rId9"/>
    <p:sldId id="374" r:id="rId10"/>
    <p:sldId id="333" r:id="rId11"/>
    <p:sldId id="390" r:id="rId12"/>
    <p:sldId id="335" r:id="rId13"/>
    <p:sldId id="336" r:id="rId14"/>
    <p:sldId id="337" r:id="rId15"/>
    <p:sldId id="422" r:id="rId16"/>
    <p:sldId id="423" r:id="rId17"/>
    <p:sldId id="424" r:id="rId18"/>
    <p:sldId id="430" r:id="rId19"/>
    <p:sldId id="338" r:id="rId20"/>
    <p:sldId id="339" r:id="rId21"/>
    <p:sldId id="340" r:id="rId22"/>
    <p:sldId id="342" r:id="rId23"/>
    <p:sldId id="428" r:id="rId24"/>
    <p:sldId id="455" r:id="rId25"/>
    <p:sldId id="431" r:id="rId26"/>
    <p:sldId id="425" r:id="rId27"/>
    <p:sldId id="343" r:id="rId28"/>
    <p:sldId id="344" r:id="rId29"/>
    <p:sldId id="345" r:id="rId30"/>
    <p:sldId id="346" r:id="rId31"/>
    <p:sldId id="347" r:id="rId32"/>
    <p:sldId id="348" r:id="rId33"/>
    <p:sldId id="349" r:id="rId34"/>
    <p:sldId id="350" r:id="rId35"/>
    <p:sldId id="351" r:id="rId36"/>
    <p:sldId id="352" r:id="rId37"/>
    <p:sldId id="406" r:id="rId38"/>
    <p:sldId id="353" r:id="rId39"/>
    <p:sldId id="354" r:id="rId40"/>
    <p:sldId id="355" r:id="rId41"/>
    <p:sldId id="356" r:id="rId42"/>
    <p:sldId id="357" r:id="rId43"/>
    <p:sldId id="456" r:id="rId44"/>
    <p:sldId id="358" r:id="rId45"/>
    <p:sldId id="359" r:id="rId46"/>
    <p:sldId id="360" r:id="rId47"/>
    <p:sldId id="361" r:id="rId48"/>
    <p:sldId id="362" r:id="rId49"/>
    <p:sldId id="363" r:id="rId50"/>
    <p:sldId id="454" r:id="rId51"/>
    <p:sldId id="364" r:id="rId52"/>
    <p:sldId id="452" r:id="rId53"/>
    <p:sldId id="365" r:id="rId54"/>
    <p:sldId id="366" r:id="rId55"/>
    <p:sldId id="367" r:id="rId56"/>
    <p:sldId id="368" r:id="rId57"/>
    <p:sldId id="376" r:id="rId58"/>
    <p:sldId id="375" r:id="rId59"/>
    <p:sldId id="377" r:id="rId60"/>
    <p:sldId id="378" r:id="rId61"/>
    <p:sldId id="379" r:id="rId62"/>
    <p:sldId id="380" r:id="rId63"/>
    <p:sldId id="381" r:id="rId64"/>
    <p:sldId id="382" r:id="rId65"/>
    <p:sldId id="383" r:id="rId66"/>
    <p:sldId id="387" r:id="rId67"/>
    <p:sldId id="384" r:id="rId68"/>
    <p:sldId id="385" r:id="rId69"/>
    <p:sldId id="427" r:id="rId70"/>
    <p:sldId id="429" r:id="rId71"/>
    <p:sldId id="369" r:id="rId72"/>
    <p:sldId id="370" r:id="rId73"/>
    <p:sldId id="386" r:id="rId74"/>
    <p:sldId id="372" r:id="rId75"/>
    <p:sldId id="298" r:id="rId76"/>
  </p:sldIdLst>
  <p:sldSz cx="9144000" cy="6858000" type="screen4x3"/>
  <p:notesSz cx="6858000" cy="9144000"/>
  <p:embeddedFontLst>
    <p:embeddedFont>
      <p:font typeface="Noto Sans Symbols" panose="020B0604020202020204" charset="0"/>
      <p:regular r:id="rId79"/>
      <p:bold r:id="rId80"/>
      <p:italic r:id="rId81"/>
      <p:boldItalic r:id="rId82"/>
    </p:embeddedFont>
    <p:embeddedFont>
      <p:font typeface="Verdana" panose="020B060403050404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20" userDrawn="1">
          <p15:clr>
            <a:srgbClr val="A4A3A4"/>
          </p15:clr>
        </p15:guide>
        <p15:guide id="2" pos="285" userDrawn="1">
          <p15:clr>
            <a:srgbClr val="A4A3A4"/>
          </p15:clr>
        </p15:guide>
        <p15:guide id="3" orient="horz" pos="4178" userDrawn="1">
          <p15:clr>
            <a:srgbClr val="A4A3A4"/>
          </p15:clr>
        </p15:guide>
        <p15:guide id="4" orient="horz" pos="418" userDrawn="1">
          <p15:clr>
            <a:srgbClr val="A4A3A4"/>
          </p15:clr>
        </p15:guide>
        <p15:guide id="5" orient="horz" pos="845" userDrawn="1">
          <p15:clr>
            <a:srgbClr val="A4A3A4"/>
          </p15:clr>
        </p15:guide>
        <p15:guide id="6" orient="horz" pos="2183" userDrawn="1">
          <p15:clr>
            <a:srgbClr val="A4A3A4"/>
          </p15:clr>
        </p15:guide>
        <p15:guide id="7" pos="2880" userDrawn="1">
          <p15:clr>
            <a:srgbClr val="A4A3A4"/>
          </p15:clr>
        </p15:guide>
        <p15:guide id="8" pos="546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ELCOT" initials="E" lastIdx="4" clrIdx="7">
    <p:extLst>
      <p:ext uri="{19B8F6BF-5375-455C-9EA6-DF929625EA0E}">
        <p15:presenceInfo xmlns:p15="http://schemas.microsoft.com/office/powerpoint/2012/main" userId="19152d5317ce410e" providerId="Windows Live"/>
      </p:ext>
    </p:extLst>
  </p:cmAuthor>
  <p:cmAuthor id="1" name="Ruchi Sachdev" initials="" lastIdx="8" clrIdx="1"/>
  <p:cmAuthor id="8" name="Editorial Integra (Integra)" initials="EI" lastIdx="5" clrIdx="8">
    <p:extLst>
      <p:ext uri="{19B8F6BF-5375-455C-9EA6-DF929625EA0E}">
        <p15:presenceInfo xmlns:p15="http://schemas.microsoft.com/office/powerpoint/2012/main" userId="Editorial Integra (Integra)" providerId="None"/>
      </p:ext>
    </p:extLst>
  </p:cmAuthor>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6" autoAdjust="0"/>
    <p:restoredTop sz="87348" autoAdjust="0"/>
  </p:normalViewPr>
  <p:slideViewPr>
    <p:cSldViewPr snapToGrid="0" snapToObjects="1">
      <p:cViewPr>
        <p:scale>
          <a:sx n="60" d="100"/>
          <a:sy n="60" d="100"/>
        </p:scale>
        <p:origin x="1600" y="76"/>
      </p:cViewPr>
      <p:guideLst>
        <p:guide orient="horz" pos="4020"/>
        <p:guide pos="285"/>
        <p:guide orient="horz" pos="4178"/>
        <p:guide orient="horz" pos="418"/>
        <p:guide orient="horz" pos="845"/>
        <p:guide orient="horz" pos="2183"/>
        <p:guide pos="2880"/>
        <p:guide pos="5469"/>
      </p:guideLst>
    </p:cSldViewPr>
  </p:slideViewPr>
  <p:outlineViewPr>
    <p:cViewPr>
      <p:scale>
        <a:sx n="33" d="100"/>
        <a:sy n="33" d="100"/>
      </p:scale>
      <p:origin x="0" y="-53418"/>
    </p:cViewPr>
  </p:outlineViewPr>
  <p:notesTextViewPr>
    <p:cViewPr>
      <p:scale>
        <a:sx n="150" d="100"/>
        <a:sy n="150" d="100"/>
      </p:scale>
      <p:origin x="0" y="0"/>
    </p:cViewPr>
  </p:notesTextViewPr>
  <p:sorterViewPr>
    <p:cViewPr>
      <p:scale>
        <a:sx n="100" d="100"/>
        <a:sy n="100" d="100"/>
      </p:scale>
      <p:origin x="0" y="0"/>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6.fntdata"/><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font" Target="fonts/font1.fntdata"/><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5.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font" Target="fonts/font4.fntdata"/><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4/25/2025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a:t>
            </a:r>
            <a:r>
              <a:rPr lang="en-US" sz="1200" b="0" i="0" u="none" strike="noStrike" kern="1200" cap="none" dirty="0" err="1">
                <a:solidFill>
                  <a:schemeClr val="dk1"/>
                </a:solidFill>
                <a:latin typeface="Arial"/>
                <a:ea typeface="Arial"/>
                <a:cs typeface="Arial"/>
                <a:sym typeface="Arial"/>
              </a:rPr>
              <a:t>MathType</a:t>
            </a:r>
            <a:r>
              <a:rPr lang="en-US" sz="1200" b="0" i="0" u="none" strike="noStrike" kern="1200" cap="none" dirty="0">
                <a:solidFill>
                  <a:schemeClr val="dk1"/>
                </a:solidFill>
                <a:latin typeface="Arial"/>
                <a:ea typeface="Arial"/>
                <a:cs typeface="Arial"/>
                <a:sym typeface="Arial"/>
              </a:rPr>
              <a:t>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endParaRPr lang="en-US" sz="1200" b="0" i="0" u="none" strike="noStrike" kern="1200" cap="none" dirty="0">
              <a:solidFill>
                <a:schemeClr val="dk1"/>
              </a:solidFill>
              <a:latin typeface="Arial"/>
              <a:cs typeface="Arial"/>
              <a:sym typeface="Arial"/>
            </a:endParaRPr>
          </a:p>
          <a:p>
            <a:r>
              <a:rPr lang="en-US" sz="1200" kern="1200" baseline="0" dirty="0">
                <a:solidFill>
                  <a:schemeClr val="tx1"/>
                </a:solidFill>
                <a:latin typeface="Arial" pitchFamily="-107" charset="0"/>
                <a:ea typeface="+mn-ea"/>
                <a:cs typeface="+mn-cs"/>
              </a:rPr>
              <a:t>Computer client and server systems are central components of the IT infrastructure for most organizations. The client systems provide access to organizational data and applications supported by the servers housing those data and applications. However, given that most large software systems will almost certainly have a number of security weaknesses, as we discussed in Chapter 6 and in the previous two chapters, it is currently necessary to manage the installation and continuing operation of these systems to provide appropriate levels of security despite the expected presence of these vulnerabilities</a:t>
            </a:r>
            <a:r>
              <a:rPr lang="en-US" sz="1200" kern="1200" dirty="0">
                <a:solidFill>
                  <a:schemeClr val="tx1"/>
                </a:solidFill>
                <a:effectLst/>
                <a:latin typeface="Arial" pitchFamily="-107" charset="0"/>
                <a:ea typeface="+mn-ea"/>
                <a:cs typeface="+mn-cs"/>
              </a:rPr>
              <a:t> In some circumstances, we may be able to use trusted computing systems designed and evaluated to provide security by design. </a:t>
            </a:r>
          </a:p>
          <a:p>
            <a:endParaRPr lang="en-US" sz="1200" kern="1200" baseline="0" dirty="0">
              <a:solidFill>
                <a:schemeClr val="tx1"/>
              </a:solidFill>
              <a:latin typeface="Arial" pitchFamily="-107" charset="0"/>
              <a:ea typeface="+mn-ea"/>
              <a:cs typeface="+mn-cs"/>
            </a:endParaRPr>
          </a:p>
          <a:p>
            <a:r>
              <a:rPr lang="en-US" sz="1200" kern="1200" dirty="0">
                <a:solidFill>
                  <a:schemeClr val="tx1"/>
                </a:solidFill>
                <a:effectLst/>
                <a:latin typeface="Arial" pitchFamily="-107" charset="0"/>
                <a:ea typeface="+mn-ea"/>
                <a:cs typeface="+mn-cs"/>
              </a:rPr>
              <a:t>In this chapter, we discuss how to provide systems security as a hardening process that includes planning, installation, configuration, update, and maintenance of the operating system and the key applications in use, following the general approach detailed in NIST SP 800-123 (</a:t>
            </a:r>
            <a:r>
              <a:rPr lang="en-US" sz="1200" i="1" kern="1200" dirty="0">
                <a:solidFill>
                  <a:schemeClr val="tx1"/>
                </a:solidFill>
                <a:effectLst/>
                <a:latin typeface="Arial" pitchFamily="-107" charset="0"/>
                <a:ea typeface="+mn-ea"/>
                <a:cs typeface="+mn-cs"/>
              </a:rPr>
              <a:t>Guide to General Server Security</a:t>
            </a:r>
            <a:r>
              <a:rPr lang="en-US" sz="1200" kern="1200" dirty="0">
                <a:solidFill>
                  <a:schemeClr val="tx1"/>
                </a:solidFill>
                <a:effectLst/>
                <a:latin typeface="Arial" pitchFamily="-107" charset="0"/>
                <a:ea typeface="+mn-ea"/>
                <a:cs typeface="+mn-cs"/>
              </a:rPr>
              <a:t>, July 2008). We con-</a:t>
            </a:r>
          </a:p>
          <a:p>
            <a:r>
              <a:rPr lang="en-US" sz="1200" kern="1200" dirty="0">
                <a:solidFill>
                  <a:schemeClr val="tx1"/>
                </a:solidFill>
                <a:effectLst/>
                <a:latin typeface="Arial" pitchFamily="-107" charset="0"/>
                <a:ea typeface="+mn-ea"/>
                <a:cs typeface="+mn-cs"/>
              </a:rPr>
              <a:t>sider this process for the operating system, then consider key applications in general,</a:t>
            </a:r>
            <a:r>
              <a:rPr lang="en-US" sz="1200" kern="1200" baseline="0" dirty="0">
                <a:solidFill>
                  <a:schemeClr val="tx1"/>
                </a:solidFill>
                <a:effectLst/>
                <a:latin typeface="Arial" pitchFamily="-107" charset="0"/>
                <a:ea typeface="+mn-ea"/>
                <a:cs typeface="+mn-cs"/>
              </a:rPr>
              <a:t> </a:t>
            </a:r>
            <a:r>
              <a:rPr lang="en-US" sz="1200" kern="1200" dirty="0">
                <a:solidFill>
                  <a:schemeClr val="tx1"/>
                </a:solidFill>
                <a:effectLst/>
                <a:latin typeface="Arial" pitchFamily="-107" charset="0"/>
                <a:ea typeface="+mn-ea"/>
                <a:cs typeface="+mn-cs"/>
              </a:rPr>
              <a:t>and then discuss some specific aspects in relation to Linux and Windows systems in</a:t>
            </a:r>
            <a:r>
              <a:rPr lang="en-US" sz="1200" kern="1200" baseline="0" dirty="0">
                <a:solidFill>
                  <a:schemeClr val="tx1"/>
                </a:solidFill>
                <a:effectLst/>
                <a:latin typeface="Arial" pitchFamily="-107" charset="0"/>
                <a:ea typeface="+mn-ea"/>
                <a:cs typeface="+mn-cs"/>
              </a:rPr>
              <a:t> </a:t>
            </a:r>
            <a:r>
              <a:rPr lang="en-US" sz="1200" kern="1200" dirty="0">
                <a:solidFill>
                  <a:schemeClr val="tx1"/>
                </a:solidFill>
                <a:effectLst/>
                <a:latin typeface="Arial" pitchFamily="-107" charset="0"/>
                <a:ea typeface="+mn-ea"/>
                <a:cs typeface="+mn-cs"/>
              </a:rPr>
              <a:t>particular. We continue with a discussion on securing virtualized systems, in which</a:t>
            </a:r>
            <a:r>
              <a:rPr lang="en-US" sz="1200" kern="1200" baseline="0" dirty="0">
                <a:solidFill>
                  <a:schemeClr val="tx1"/>
                </a:solidFill>
                <a:effectLst/>
                <a:latin typeface="Arial" pitchFamily="-107" charset="0"/>
                <a:ea typeface="+mn-ea"/>
                <a:cs typeface="+mn-cs"/>
              </a:rPr>
              <a:t> </a:t>
            </a:r>
            <a:r>
              <a:rPr lang="en-US" sz="1200" kern="1200" dirty="0">
                <a:solidFill>
                  <a:schemeClr val="tx1"/>
                </a:solidFill>
                <a:effectLst/>
                <a:latin typeface="Arial" pitchFamily="-107" charset="0"/>
                <a:ea typeface="+mn-ea"/>
                <a:cs typeface="+mn-cs"/>
              </a:rPr>
              <a:t>multiple virtual machines may execute on the one physical system. Finally we conclude</a:t>
            </a:r>
            <a:r>
              <a:rPr lang="en-US" sz="1200" kern="1200" baseline="0" dirty="0">
                <a:solidFill>
                  <a:schemeClr val="tx1"/>
                </a:solidFill>
                <a:effectLst/>
                <a:latin typeface="Arial" pitchFamily="-107" charset="0"/>
                <a:ea typeface="+mn-ea"/>
                <a:cs typeface="+mn-cs"/>
              </a:rPr>
              <a:t> </a:t>
            </a:r>
            <a:r>
              <a:rPr lang="en-US" sz="1200" kern="1200" dirty="0">
                <a:solidFill>
                  <a:schemeClr val="tx1"/>
                </a:solidFill>
                <a:effectLst/>
                <a:latin typeface="Arial" pitchFamily="-107" charset="0"/>
                <a:ea typeface="+mn-ea"/>
                <a:cs typeface="+mn-cs"/>
              </a:rPr>
              <a:t>with an introduction to trusted computer systems and the trusted platform module.</a:t>
            </a:r>
            <a:endParaRPr lang="en-US" sz="1200" kern="1200" dirty="0">
              <a:solidFill>
                <a:schemeClr val="tx1"/>
              </a:solidFill>
              <a:effectLst/>
              <a:latin typeface="Arial" pitchFamily="-110" charset="0"/>
              <a:ea typeface="ＭＳ Ｐゴシック" pitchFamily="-1" charset="-128"/>
              <a:cs typeface="ＭＳ Ｐゴシック" pitchFamily="-1" charset="-128"/>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System security begins with the installation of the operating system. As we have already noted, a network-connected, unpatched system is vulnerable to exploit during its installation or continued use. Hence it is important that the system not be exposed while in this vulnerable state. Ideally, new systems should be constructed on a protected network. This may be a completely isolated network, with the operating system image and all available patches transferred to it using removable media such as D V D s or U S B drives. Given the existence of malware that can propagate using removable media, as we discuss in Chapter 6, care is needed to ensure the media used here is not infected. Alternatively, a network with severely restricted access to the wider Internet may be used. Ideally, it should have no inbound access and have outbound access only to the key sites needed for the system installation and patching process. In either case, the full installation and hardening process should occur before the system is deployed to its intended, more accessible, and hence vulnerable, location.</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 initial installation should install the minimum necessary for the desired system, with additional software packages included only if they are required for the function of the system. We explore the rationale for minimizing the number of packages on the system shortly.</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 overall boot process must also be secured. This may require adjusting options on, or specifying a password required for changes to, the UEFI (or B I O S) code used when the system initially boots. It may also require limiting which media the system is normally permitted to boot from. This is necessary to prevent an attacker from changing the boot process to install a covert hypervisor, such as we discussed in Section 6.8, or to just boot a system of their choice from external media in order to bypass the normal system access controls on locally stored data. The use of a cryptographic file system may also be used to address this threat, as we note later.</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Care is also required with the selection and installation of any additional device driver code, since this executes with full kernel level privileges but is often supplied by a third party. The integrity and source of such driver code must be carefully validated given the high level of trust it has. A malicious driver can potentially bypass many security controls to install malware. This was done in both the Blue Pill demonstration rootkit, which we discussed in Section 6.9, and the Stuxnet worm, which we described in Section 6.4.</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Given the continuing discovery of software and other vulnerabilities for commonly used operating systems and applications, it is critical that a system be kept as up to date as possible, with all critical security related </a:t>
            </a:r>
            <a:r>
              <a:rPr lang="en-US" sz="1200" b="1" i="0" u="none" strike="noStrike" kern="1200" cap="none" baseline="0" dirty="0">
                <a:solidFill>
                  <a:schemeClr val="tx1"/>
                </a:solidFill>
                <a:latin typeface="Arial" pitchFamily="-107" charset="0"/>
                <a:ea typeface="Arial"/>
                <a:cs typeface="Arial"/>
                <a:sym typeface="Arial"/>
              </a:rPr>
              <a:t>patches</a:t>
            </a:r>
            <a:r>
              <a:rPr lang="en-US" sz="1200" b="0" i="0" u="none" strike="noStrike" kern="1200" cap="none" baseline="0" dirty="0">
                <a:solidFill>
                  <a:schemeClr val="tx1"/>
                </a:solidFill>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installed. Indeed, doing this addresses one of the four key A S D mitigation strategies we listed previously. Nearly all commonly used systems now provide utilities that can automatically download and install security updates. These tools should be configured and used to minimize the length of time any system is vulnerable to weaknesses for which patches are available. </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On change-controlled systems, there can be a perception that running automatic updates may be detrimental, as they may on rare but significant occasions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introduce instability. However, A S D notes that the delay in testing patches can leave systems vulnerable to compromise and that it believes that automatic update is preferable. For systems on which availability and uptime are of paramount importance, you may need to stage and validate all patches on test systems before deploying them in production. However, this process should be as timely as possible.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83523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7A57073-9D5B-4243-BE1D-F9025992A40C}" type="slidenum">
              <a:rPr lang="en-AU" smtClean="0"/>
              <a:pPr eaLnBrk="1" hangingPunct="1"/>
              <a:t>13</a:t>
            </a:fld>
            <a:endParaRPr lang="en-AU"/>
          </a:p>
        </p:txBody>
      </p:sp>
    </p:spTree>
    <p:extLst>
      <p:ext uri="{BB962C8B-B14F-4D97-AF65-F5344CB8AC3E}">
        <p14:creationId xmlns:p14="http://schemas.microsoft.com/office/powerpoint/2010/main" val="5152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noProof="0" dirty="0">
                <a:solidFill>
                  <a:schemeClr val="tx1"/>
                </a:solidFill>
                <a:latin typeface="Arial" pitchFamily="-107" charset="0"/>
                <a:ea typeface="Arial"/>
                <a:cs typeface="Arial"/>
                <a:sym typeface="Arial"/>
              </a:rPr>
              <a:t>Because any of the software packages running on a system may contain software vulnerabilities, if fewer software packages are available to run, then the risk is reduced. There is clearly a balance between usability—providing all software that may be required at some time—with security and a desire to limit the amount of software installed. The range of services, applications, and protocols required will vary widely between organizations and indeed between systems within an organization. The system planning process should identify what is actually required for a given system so that a suitable level of functionality is provided, while eliminating software that is not required to improve security.</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The default configuration for most distributed systems is set to maximize ease of use and functionality, rather than security. When performing the initial installation, the supplied defaults should not be used, but rather the installation should be customized so that only the required packages are installed. If additional packages are needed later, they can be installed when they required. </a:t>
            </a:r>
            <a:r>
              <a:rPr lang="en-US" sz="1200" b="0" i="0" u="none" strike="noStrike" kern="1200" cap="none" noProof="0" dirty="0">
                <a:solidFill>
                  <a:schemeClr val="tx1"/>
                </a:solidFill>
                <a:effectLst/>
                <a:latin typeface="Arial" pitchFamily="-107" charset="0"/>
                <a:ea typeface="Arial"/>
                <a:cs typeface="Arial"/>
                <a:sym typeface="Arial"/>
              </a:rPr>
              <a:t>N I S T S P 800-123 </a:t>
            </a:r>
            <a:r>
              <a:rPr lang="en-US" sz="1200" b="0" i="0" u="none" strike="noStrike" kern="1200" cap="none" baseline="0" noProof="0" dirty="0">
                <a:solidFill>
                  <a:schemeClr val="tx1"/>
                </a:solidFill>
                <a:latin typeface="Arial" pitchFamily="-107" charset="0"/>
                <a:ea typeface="Arial"/>
                <a:cs typeface="Arial"/>
                <a:sym typeface="Arial"/>
              </a:rPr>
              <a:t>and many of the security hardening guides provide lists of services, applications, and protocols that should not be installed if not required.</a:t>
            </a:r>
          </a:p>
          <a:p>
            <a:endParaRPr lang="en-US" sz="1200" b="0" i="0" u="none" strike="noStrike" kern="1200" cap="none" baseline="0" noProof="0" dirty="0">
              <a:solidFill>
                <a:schemeClr val="tx1"/>
              </a:solidFill>
              <a:latin typeface="Arial" pitchFamily="-107" charset="0"/>
              <a:ea typeface="Arial"/>
              <a:cs typeface="Arial"/>
              <a:sym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cap="none" noProof="0" dirty="0">
                <a:solidFill>
                  <a:schemeClr val="tx1"/>
                </a:solidFill>
                <a:effectLst/>
                <a:latin typeface="Arial" pitchFamily="-107" charset="0"/>
                <a:ea typeface="Arial"/>
                <a:cs typeface="Arial"/>
                <a:sym typeface="Arial"/>
              </a:rPr>
              <a:t>N I S T S P 800-123 also states a strong preference for not installing unwanted</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software, rather than installing and then later removing or disabling it. It argues this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cap="none" noProof="0" dirty="0">
                <a:solidFill>
                  <a:schemeClr val="tx1"/>
                </a:solidFill>
                <a:effectLst/>
                <a:latin typeface="Arial" pitchFamily="-107" charset="0"/>
                <a:ea typeface="Arial"/>
                <a:cs typeface="Arial"/>
                <a:sym typeface="Arial"/>
              </a:rPr>
              <a:t>preference because it notes that many uninstall scripts fail to completely remove all</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components of a package. It also notes that disabling a service means that while it is</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not available as an initial point of attack, should an attacker succeed in gaining some</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access to a system, then disabled software could be re-enabled and used to further</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compromise a system. It is better for security if unwanted software is not installed</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and is thus not available for use at all.</a:t>
            </a:r>
            <a:endParaRPr lang="en-US" noProof="0" dirty="0">
              <a:latin typeface="Times New Roman" pitchFamily="-107"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6058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Not all users with access to a system will have the same access to all data and resources on that system. All modern operating systems implement </a:t>
            </a:r>
            <a:r>
              <a:rPr lang="en-US" sz="1200" b="1" i="0" u="none" strike="noStrike" kern="1200" cap="none" baseline="0" dirty="0">
                <a:solidFill>
                  <a:schemeClr val="tx1"/>
                </a:solidFill>
                <a:latin typeface="Arial" pitchFamily="-107" charset="0"/>
                <a:ea typeface="Arial"/>
                <a:cs typeface="Arial"/>
                <a:sym typeface="Arial"/>
              </a:rPr>
              <a:t>access controls </a:t>
            </a:r>
            <a:r>
              <a:rPr lang="en-US" sz="1200" b="0" i="0" u="none" strike="noStrike" kern="1200" cap="none" baseline="0" dirty="0">
                <a:solidFill>
                  <a:schemeClr val="tx1"/>
                </a:solidFill>
                <a:latin typeface="Arial" pitchFamily="-107" charset="0"/>
                <a:ea typeface="Arial"/>
                <a:cs typeface="Arial"/>
                <a:sym typeface="Arial"/>
              </a:rPr>
              <a:t>to data and resources, as we discuss in Chapter 4 . Nearly all provide some form of discretionary access controls. Some systems may provide role-based or mandatory access control mechanisms as well.</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The system planning process should consider the categories of users on the system, the privileges they have, the types of information they can access, and how and where they are defined and authenticated. Some users will have elevated privileges to administer the system; others will be normal users, sharing appropriate access to files and other data as required.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There may even be guest accounts with very limited access. The last of the four key A S D mitigation strategies is to restrict elevated privileges to only those users who require them. Further, it is highly desirable that such users only access elevated privileges when needed to perform some task that requires them and to otherwise access the system as normal users. This improves security by providing a smaller window of opportunity for an attacker to exploit the actions of such privileged users. Some operating systems provide special tools or access mechanisms to assist administrative users to elevate their privileges only when necessary and to appropriately log these actions.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One key decision is whether the users, the groups they belong to, and their authentication methods are specified locally on the system or will use a centralized authentication server. Whichever is chosen, the appropriate details are now configured on the system, including the recommended use of multifactor authentication.</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Also at this stage, any default accounts included as part of the system installation should be secured. Those which are not required should be either removed or at least disabled. System accounts that manage services on the system should be set so they cannot be used for interactive logins. Any passwords installed by default should be changed to new values with appropriate security.</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Any policy that applies to authentication credentials, and especially to password security, is also configured. This includes details of which authentication methods are accepted for different methods of account access. It also includes details of the required length, complexity, and age allowed for passwords. We discussed some of these issues in Chapter 3.</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8314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Once the users and their associated groups are defined, appropriate </a:t>
            </a:r>
            <a:r>
              <a:rPr lang="en-US" sz="1200" b="1" i="0" u="none" strike="noStrike" kern="1200" cap="none" baseline="0" dirty="0">
                <a:solidFill>
                  <a:schemeClr val="tx1"/>
                </a:solidFill>
                <a:latin typeface="Arial" pitchFamily="-107" charset="0"/>
                <a:ea typeface="Arial"/>
                <a:cs typeface="Arial"/>
                <a:sym typeface="Arial"/>
              </a:rPr>
              <a:t>permissions </a:t>
            </a:r>
            <a:r>
              <a:rPr lang="en-US" sz="1200" b="0" i="0" u="none" strike="noStrike" kern="1200" cap="none" baseline="0" dirty="0">
                <a:solidFill>
                  <a:schemeClr val="tx1"/>
                </a:solidFill>
                <a:latin typeface="Arial" pitchFamily="-107" charset="0"/>
                <a:ea typeface="Arial"/>
                <a:cs typeface="Arial"/>
                <a:sym typeface="Arial"/>
              </a:rPr>
              <a:t>can be set on data and resources to match the specified policy. This may be to limit which users can execute some programs, especially those that modify the system state. Or it may be to limit which users can read or write data in certain directory trees. Many of the security hardening guides provide lists of recommended changes to the default access configuration to improve security.</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Further security improvement may be possible by installing and configuring additional security tools such as anti-virus software, host-based firewalls, I D S or I P S software, or application white-listing. Some of these may be supplied as part of the operating systems installation but not configured and enabled by default. Others are third-party products that are acquired and used.</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Given the widespread prevalence of malware, as we discussed in Chapter 6, appropriate anti-virus (which as noted addresses a wide range of malware types) is a critical security component on many systems. Anti-virus products have traditionally been used on Windows systems, since their high use made them a preferred target for attackers. However, the growth of other platforms, particularly smartphones, has led to more malware being developed for them. Hence, appropriate anti-virus products should be considered for any system as part of its security profile.</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Host-based firewalls, I D S, and I P S software also may improve security by limiting remote network access to services on the system. If remote access to a service is not required, though some local access is, then such restrictions help secure such services from remote exploit by an attacker. Firewalls are traditionally configured to limit access by port or protocol from some or all external systems. Some may also be configured to allow access from or to specific programs on the systems, to further restrict the points of attack, and to prevent an attacker from installing and accessing their own malware. I D S and I P S software may include additional mechanisms such as traffic monitoring, or file integrity checking to identify and even respond to some types of attack.</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Another additional control is to allow-list applications. This limits the programs that can execute on the system to just those in an explicit list. Such a tool can prevent an attacker from installing and running their own malware and is the last of the four key A S D mitigation strategies. While this will improve security, it functions best in an environment with a predictable set of applications that users require. Any change in software usage would require a change in the configuration, which may result in increased I T support demands. Not all organizations or all systems will be sufficiently predictable to suit this type of control, although its use is highly recommended if at all feasible.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0859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The final step in the process of initially securing the base operating system is security testing. The goal is to ensure that the previous security configuration steps are correctly implemented and to identify any possible vulnerabilities that must be corrected or managed.</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Suitable checklists are included in many security hardening guides. There are also programs specifically designed to review a system to ensure that it meets the basic security requirements and to scan for known vulnerabilities and poor configuration practices. This should be done following the initial hardening of the system and then repeated periodically as part of the security maintenance process.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8694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85B399-E414-264B-AC2B-BBCB3C6C6795}" type="slidenum">
              <a:rPr lang="en-AU"/>
              <a:pPr/>
              <a:t>20</a:t>
            </a:fld>
            <a:endParaRPr lang="en-AU" dirty="0"/>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sz="1200" kern="1200" baseline="0" dirty="0">
                <a:solidFill>
                  <a:schemeClr val="tx1"/>
                </a:solidFill>
                <a:latin typeface="Arial" pitchFamily="-107" charset="0"/>
                <a:ea typeface="+mn-ea"/>
                <a:cs typeface="+mn-cs"/>
              </a:rPr>
              <a:t>The first critical step in securing a system is to secure the base operating system upon</a:t>
            </a:r>
          </a:p>
          <a:p>
            <a:r>
              <a:rPr lang="en-US" sz="1200" kern="1200" baseline="0" dirty="0">
                <a:solidFill>
                  <a:schemeClr val="tx1"/>
                </a:solidFill>
                <a:latin typeface="Arial" pitchFamily="-107" charset="0"/>
                <a:ea typeface="+mn-ea"/>
                <a:cs typeface="+mn-cs"/>
              </a:rPr>
              <a:t>which all other applications and services rely. A good security foundation needs a</a:t>
            </a:r>
          </a:p>
          <a:p>
            <a:r>
              <a:rPr lang="en-US" sz="1200" kern="1200" baseline="0" dirty="0">
                <a:solidFill>
                  <a:schemeClr val="tx1"/>
                </a:solidFill>
                <a:latin typeface="Arial" pitchFamily="-107" charset="0"/>
                <a:ea typeface="+mn-ea"/>
                <a:cs typeface="+mn-cs"/>
              </a:rPr>
              <a:t>properly installed, patched, and configured operating system. Unfortunately, the</a:t>
            </a:r>
          </a:p>
          <a:p>
            <a:r>
              <a:rPr lang="en-US" sz="1200" kern="1200" baseline="0" dirty="0">
                <a:solidFill>
                  <a:schemeClr val="tx1"/>
                </a:solidFill>
                <a:latin typeface="Arial" pitchFamily="-107" charset="0"/>
                <a:ea typeface="+mn-ea"/>
                <a:cs typeface="+mn-cs"/>
              </a:rPr>
              <a:t>default configuration for many operating systems often maximizes ease of use and</a:t>
            </a:r>
          </a:p>
          <a:p>
            <a:r>
              <a:rPr lang="en-US" sz="1200" kern="1200" baseline="0" dirty="0">
                <a:solidFill>
                  <a:schemeClr val="tx1"/>
                </a:solidFill>
                <a:latin typeface="Arial" pitchFamily="-107" charset="0"/>
                <a:ea typeface="+mn-ea"/>
                <a:cs typeface="+mn-cs"/>
              </a:rPr>
              <a:t>functionality, rather than security. Further, since every organization has its own</a:t>
            </a:r>
          </a:p>
          <a:p>
            <a:r>
              <a:rPr lang="en-US" sz="1200" kern="1200" baseline="0" dirty="0">
                <a:solidFill>
                  <a:schemeClr val="tx1"/>
                </a:solidFill>
                <a:latin typeface="Arial" pitchFamily="-107" charset="0"/>
                <a:ea typeface="+mn-ea"/>
                <a:cs typeface="+mn-cs"/>
              </a:rPr>
              <a:t>security needs, the appropriate security profile, and hence configuration, will also</a:t>
            </a:r>
          </a:p>
          <a:p>
            <a:r>
              <a:rPr lang="en-US" sz="1200" kern="1200" baseline="0" dirty="0">
                <a:solidFill>
                  <a:schemeClr val="tx1"/>
                </a:solidFill>
                <a:latin typeface="Arial" pitchFamily="-107" charset="0"/>
                <a:ea typeface="+mn-ea"/>
                <a:cs typeface="+mn-cs"/>
              </a:rPr>
              <a:t>differ. What is required for a particular system should be identified during the</a:t>
            </a:r>
          </a:p>
          <a:p>
            <a:r>
              <a:rPr lang="en-US" sz="1200" kern="1200" baseline="0" dirty="0">
                <a:solidFill>
                  <a:schemeClr val="tx1"/>
                </a:solidFill>
                <a:latin typeface="Arial" pitchFamily="-107" charset="0"/>
                <a:ea typeface="+mn-ea"/>
                <a:cs typeface="+mn-cs"/>
              </a:rPr>
              <a:t>planning phase, as we have just discussed.</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While the details of how to secure each specific operating system differ, the</a:t>
            </a:r>
          </a:p>
          <a:p>
            <a:r>
              <a:rPr lang="en-US" sz="1200" kern="1200" baseline="0" dirty="0">
                <a:solidFill>
                  <a:schemeClr val="tx1"/>
                </a:solidFill>
                <a:latin typeface="Arial" pitchFamily="-107" charset="0"/>
                <a:ea typeface="+mn-ea"/>
                <a:cs typeface="+mn-cs"/>
              </a:rPr>
              <a:t>broad approach is similar. Appropriate security configuration guides and checklists</a:t>
            </a:r>
          </a:p>
          <a:p>
            <a:r>
              <a:rPr lang="en-US" sz="1200" kern="1200" baseline="0" dirty="0">
                <a:solidFill>
                  <a:schemeClr val="tx1"/>
                </a:solidFill>
                <a:latin typeface="Arial" pitchFamily="-107" charset="0"/>
                <a:ea typeface="+mn-ea"/>
                <a:cs typeface="+mn-cs"/>
              </a:rPr>
              <a:t>exist for most common operating systems, and these should be consulted, though</a:t>
            </a:r>
          </a:p>
          <a:p>
            <a:r>
              <a:rPr lang="en-US" sz="1200" kern="1200" baseline="0" dirty="0">
                <a:solidFill>
                  <a:schemeClr val="tx1"/>
                </a:solidFill>
                <a:latin typeface="Arial" pitchFamily="-107" charset="0"/>
                <a:ea typeface="+mn-ea"/>
                <a:cs typeface="+mn-cs"/>
              </a:rPr>
              <a:t>always informed by the specific needs of each organization and their systems. In</a:t>
            </a:r>
          </a:p>
          <a:p>
            <a:r>
              <a:rPr lang="en-US" sz="1200" kern="1200" baseline="0" dirty="0">
                <a:solidFill>
                  <a:schemeClr val="tx1"/>
                </a:solidFill>
                <a:latin typeface="Arial" pitchFamily="-107" charset="0"/>
                <a:ea typeface="+mn-ea"/>
                <a:cs typeface="+mn-cs"/>
              </a:rPr>
              <a:t>some cases, automated tools may be available to further assist in securing the system</a:t>
            </a:r>
          </a:p>
          <a:p>
            <a:r>
              <a:rPr lang="en-US" sz="1200" kern="1200" baseline="0" dirty="0">
                <a:solidFill>
                  <a:schemeClr val="tx1"/>
                </a:solidFill>
                <a:latin typeface="Arial" pitchFamily="-107" charset="0"/>
                <a:ea typeface="+mn-ea"/>
                <a:cs typeface="+mn-cs"/>
              </a:rPr>
              <a:t>configuration.</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[SCAR08] suggests the following basic steps should be used to secure an operating</a:t>
            </a:r>
          </a:p>
          <a:p>
            <a:r>
              <a:rPr lang="en-US" sz="1200" kern="1200" baseline="0" dirty="0">
                <a:solidFill>
                  <a:schemeClr val="tx1"/>
                </a:solidFill>
                <a:latin typeface="Arial" pitchFamily="-107" charset="0"/>
                <a:ea typeface="+mn-ea"/>
                <a:cs typeface="+mn-cs"/>
              </a:rPr>
              <a:t>system:</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 install and patch the operating system</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 harden and configure the operating system to adequately address the identified</a:t>
            </a:r>
          </a:p>
          <a:p>
            <a:r>
              <a:rPr lang="en-US" sz="1200" kern="1200" baseline="0" dirty="0">
                <a:solidFill>
                  <a:schemeClr val="tx1"/>
                </a:solidFill>
                <a:latin typeface="Arial" pitchFamily="-107" charset="0"/>
                <a:ea typeface="+mn-ea"/>
                <a:cs typeface="+mn-cs"/>
              </a:rPr>
              <a:t>security needs of the system by:</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 removing unnecessary services, applications, and protocols</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 configuring users, groups, and permissions</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 configuring resource controls</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 install and configure additional security controls, such as anti-virus, host-based</a:t>
            </a:r>
          </a:p>
          <a:p>
            <a:r>
              <a:rPr lang="en-US" sz="1200" kern="1200" baseline="0" dirty="0">
                <a:solidFill>
                  <a:schemeClr val="tx1"/>
                </a:solidFill>
                <a:latin typeface="Arial" pitchFamily="-107" charset="0"/>
                <a:ea typeface="+mn-ea"/>
                <a:cs typeface="+mn-cs"/>
              </a:rPr>
              <a:t>firewalls, and intrusion detection systems (IDS), if needed</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 test the security of the basic operating system to ensure that the steps taken</a:t>
            </a:r>
          </a:p>
          <a:p>
            <a:r>
              <a:rPr lang="en-US" sz="1200" kern="1200" baseline="0" dirty="0">
                <a:solidFill>
                  <a:schemeClr val="tx1"/>
                </a:solidFill>
                <a:latin typeface="Arial" pitchFamily="-107" charset="0"/>
                <a:ea typeface="+mn-ea"/>
                <a:cs typeface="+mn-cs"/>
              </a:rPr>
              <a:t>adequately address its security needs</a:t>
            </a:r>
            <a:endParaRPr lang="en-US" dirty="0">
              <a:latin typeface="Times New Roman" pitchFamily="-107" charset="0"/>
            </a:endParaRPr>
          </a:p>
        </p:txBody>
      </p:sp>
    </p:spTree>
    <p:extLst>
      <p:ext uri="{BB962C8B-B14F-4D97-AF65-F5344CB8AC3E}">
        <p14:creationId xmlns:p14="http://schemas.microsoft.com/office/powerpoint/2010/main" val="3519971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Any application-specific configuration is then performed. This may include creating and specifying appropriate data storage areas for the application and making appropriate changes to the application or service default configuration details.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Some applications or services may include default data, scripts, or user accounts. These should be reviewed, only retained if required, and suitably secured. A well-known example of this is found with Web servers, which often include a number of example scripts, quite a few of which are known to be insecure. These should not be used as supplied, but should be removed unless needed and secured.</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As part of the configuration process, careful consideration should be given to the access rights granted to the application. Again, this is of particular concern with remotely accessed services, such as Web and file transfer services. The server application should not be granted the right to modify files unless that function is specifically required. A very common configuration fault seen with Web and file transfer servers is for all the files supplied by the service to be owned by the same “user” account that the server executes as. The consequence is that any attacker able to exploit some vulnerability in either the server software or a script executed by the server may be able to modify any of these files. The large number of “Web defacement” attacks is clear evidence of this type of insecure configuration. Much of the risk from this form of attack is reduced by ensuring that most of the files can be read, but not written, by the server. Only those files that need to be modified, to store uploaded form data or logging files, for example, should be writeable by the server. Instead the files should mostly be owned and modified by the users on the system who are responsible for maintaining the information.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5209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Encryption is a key enabling technology that may be used to secure data both in transit and when stored, as we discuss in Chapter 2 and in Parts Four and Five. If such technologies are required for the system, then they must be configured and appropriate cryptographic keys created, signed, and secured.</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If secure network services are provided, most likely using either T L S or I </a:t>
            </a:r>
            <a:r>
              <a:rPr lang="en-US" sz="1200" b="0" i="0" u="none" strike="noStrike" kern="1200" cap="none" baseline="0" dirty="0" err="1">
                <a:solidFill>
                  <a:schemeClr val="tx1"/>
                </a:solidFill>
                <a:latin typeface="Arial" pitchFamily="-107" charset="0"/>
                <a:ea typeface="Arial"/>
                <a:cs typeface="Arial"/>
                <a:sym typeface="Arial"/>
              </a:rPr>
              <a:t>Psec</a:t>
            </a:r>
            <a:r>
              <a:rPr lang="en-US" sz="1200" b="0" i="0" u="none" strike="noStrike" kern="1200" cap="none" baseline="0" dirty="0">
                <a:solidFill>
                  <a:schemeClr val="tx1"/>
                </a:solidFill>
                <a:latin typeface="Arial" pitchFamily="-107" charset="0"/>
                <a:ea typeface="Arial"/>
                <a:cs typeface="Arial"/>
                <a:sym typeface="Arial"/>
              </a:rPr>
              <a:t>, then suitable public and private keys must be generated for each of them. Then X.509 certificates are created and signed by a suitable certificate authority, linking each service identity with the public key in use, as we discuss in Section 23.2 . If secure remote access is provided using Secure Shell (S </a:t>
            </a:r>
            <a:r>
              <a:rPr lang="en-US" sz="1200" b="0" i="0" u="none" strike="noStrike" kern="1200" cap="none" baseline="0" dirty="0" err="1">
                <a:solidFill>
                  <a:schemeClr val="tx1"/>
                </a:solidFill>
                <a:latin typeface="Arial" pitchFamily="-107" charset="0"/>
                <a:ea typeface="Arial"/>
                <a:cs typeface="Arial"/>
                <a:sym typeface="Arial"/>
              </a:rPr>
              <a:t>S</a:t>
            </a:r>
            <a:r>
              <a:rPr lang="en-US" sz="1200" b="0" i="0" u="none" strike="noStrike" kern="1200" cap="none" baseline="0" dirty="0">
                <a:solidFill>
                  <a:schemeClr val="tx1"/>
                </a:solidFill>
                <a:latin typeface="Arial" pitchFamily="-107" charset="0"/>
                <a:ea typeface="Arial"/>
                <a:cs typeface="Arial"/>
                <a:sym typeface="Arial"/>
              </a:rPr>
              <a:t> H), then an appropriate server, and possibly client keys, must be created.</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Cryptographic file systems are another use of encryption. If desired, these must be created and secured with suitable keys.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78329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noProof="0" dirty="0">
                <a:solidFill>
                  <a:schemeClr val="tx1"/>
                </a:solidFill>
                <a:latin typeface="Arial" pitchFamily="-107" charset="0"/>
                <a:ea typeface="Arial"/>
                <a:cs typeface="Arial"/>
                <a:sym typeface="Arial"/>
              </a:rPr>
              <a:t>Once the system is appropriately built, secured, and deployed, the process of maintaining security is continuous. This results from the constantly changing environment, the discovery of new vulnerabilities, and the exposure to new threats.</a:t>
            </a:r>
          </a:p>
          <a:p>
            <a:endParaRPr lang="en-US" sz="1200" b="0" i="0" u="none" strike="noStrike" kern="1200" cap="none" noProof="0" dirty="0">
              <a:solidFill>
                <a:schemeClr val="tx1"/>
              </a:solidFill>
              <a:effectLst/>
              <a:latin typeface="Arial" pitchFamily="-107" charset="0"/>
              <a:ea typeface="Arial"/>
              <a:cs typeface="Arial"/>
              <a:sym typeface="Arial"/>
            </a:endParaRPr>
          </a:p>
          <a:p>
            <a:r>
              <a:rPr lang="en-US" sz="1200" b="0" i="0" u="none" strike="noStrike" kern="1200" cap="none" noProof="0" dirty="0">
                <a:solidFill>
                  <a:schemeClr val="tx1"/>
                </a:solidFill>
                <a:effectLst/>
                <a:latin typeface="Arial" pitchFamily="-107" charset="0"/>
                <a:ea typeface="Arial"/>
                <a:cs typeface="Arial"/>
                <a:sym typeface="Arial"/>
              </a:rPr>
              <a:t>N I S T S P 800-123</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baseline="0" noProof="0" dirty="0">
                <a:solidFill>
                  <a:schemeClr val="tx1"/>
                </a:solidFill>
                <a:latin typeface="Arial" pitchFamily="-107" charset="0"/>
                <a:ea typeface="Arial"/>
                <a:cs typeface="Arial"/>
                <a:sym typeface="Arial"/>
              </a:rPr>
              <a:t>suggests that this process of security maintenance includes the following additional steps:</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Monitoring and analyzing logging information</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Performing regular backups</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Recovering from security compromises</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Regularly testing system security</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Using appropriate software maintenance processes to patch and update all critical software and to monitor and revise configuration as needed</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We have already noted the need to configure automatic patching and update where possible or to have a timely process to manually test and install patches on high-availability systems. We have also noted that the system should be regularly tested using checklist or automated tools where possible. We will discuss the process of incident response in Section 17.4. We now consider the critical logging and backup procedures.</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77308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We can view a system as having a number of layers, with the physical hardware at the bottom; the base operating system above, including privileged kernel code, A P I s, and services; and finally user applications and utilities in the top layer, as shown in Figure 12.1. This figure also shows the presence of U E F I (or B I O S) and</a:t>
            </a:r>
          </a:p>
          <a:p>
            <a:r>
              <a:rPr lang="en-US" sz="1200" b="0" i="0" u="none" strike="noStrike" kern="1200" cap="none" baseline="0" dirty="0">
                <a:solidFill>
                  <a:schemeClr val="tx1"/>
                </a:solidFill>
                <a:latin typeface="Arial" pitchFamily="-107" charset="0"/>
                <a:ea typeface="Arial"/>
                <a:cs typeface="Arial"/>
                <a:sym typeface="Arial"/>
              </a:rPr>
              <a:t>possibly other code that is external to, and largely not visible from, the operating system kernel but is used when booting the system or to support low-level hardware control. Each of these layers of code needs appropriate hardening measures in place to provide appropriate security services. And each layer is vulnerable to attack from below, should the lower layers not also be secured appropriately.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4530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tx1"/>
                </a:solidFill>
                <a:effectLst/>
                <a:latin typeface="Arial" pitchFamily="-107" charset="0"/>
                <a:ea typeface="Arial"/>
                <a:cs typeface="Arial"/>
                <a:sym typeface="Arial"/>
              </a:rPr>
              <a:t>N I S T S P 800-123</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baseline="0" noProof="0" dirty="0">
                <a:solidFill>
                  <a:schemeClr val="tx1"/>
                </a:solidFill>
                <a:latin typeface="Arial" pitchFamily="-107" charset="0"/>
                <a:ea typeface="Arial"/>
                <a:cs typeface="Arial"/>
                <a:sym typeface="Arial"/>
              </a:rPr>
              <a:t>notes that “logging is a cornerstone of a sound security posture.” </a:t>
            </a:r>
            <a:r>
              <a:rPr lang="en-US" sz="1200" b="1" i="0" u="none" strike="noStrike" kern="1200" cap="none" baseline="0" noProof="0" dirty="0">
                <a:solidFill>
                  <a:schemeClr val="tx1"/>
                </a:solidFill>
                <a:latin typeface="Arial" pitchFamily="-107" charset="0"/>
                <a:ea typeface="Arial"/>
                <a:cs typeface="Arial"/>
                <a:sym typeface="Arial"/>
              </a:rPr>
              <a:t>Logging </a:t>
            </a:r>
            <a:r>
              <a:rPr lang="en-US" sz="1200" b="0" i="0" u="none" strike="noStrike" kern="1200" cap="none" baseline="0" noProof="0" dirty="0">
                <a:solidFill>
                  <a:schemeClr val="tx1"/>
                </a:solidFill>
                <a:latin typeface="Arial" pitchFamily="-107" charset="0"/>
                <a:ea typeface="Arial"/>
                <a:cs typeface="Arial"/>
                <a:sym typeface="Arial"/>
              </a:rPr>
              <a:t>is a reactive control that can only inform you about bad things that have already happened. But effective logging helps ensure that in the event of a system breach or failure, system administrators can more quickly and accurately identify what happened and thus most effectively focus their remediation and recovery efforts. The key is to ensure that you capture the correct data in the logs and are then able to appropriately monitor and analyze these data. Logging information can be generated by the system, network and applications. The range of logging data acquired should be determined during the system planning stage, as it depends on the security requirements and information sensitivity of the server.</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Logging can generate significant volumes of information. It is important that sufficient space is allocated for it. A suitable automatic log rotation and archive system should also be configured to assist in managing the overall size of the logging information.</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Manual analysis of logs is tedious and is not a reliable means of detecting adverse events. Rather, some form of automated analysis is preferred, as it is more likely to identify abnormal activity.</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We discuss the process of logging further in Chapter 18 .</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035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Performing regular backups of data on a system is another critical control that assists with maintaining the integrity of the system and user data. There are many reasons why data can be lost from a system, including hardware or software failures or accidental or deliberate corruption. There may also be legal or operational requirements for the retention of data. </a:t>
            </a:r>
            <a:r>
              <a:rPr lang="en-US" sz="1200" b="1" i="0" u="none" strike="noStrike" kern="1200" cap="none" baseline="0" dirty="0">
                <a:solidFill>
                  <a:schemeClr val="tx1"/>
                </a:solidFill>
                <a:latin typeface="Arial" pitchFamily="-107" charset="0"/>
                <a:ea typeface="Arial"/>
                <a:cs typeface="Arial"/>
                <a:sym typeface="Arial"/>
              </a:rPr>
              <a:t>Backup</a:t>
            </a:r>
            <a:r>
              <a:rPr lang="en-US" sz="1200" b="0" i="0" u="none" strike="noStrike" kern="1200" cap="none" baseline="0" dirty="0">
                <a:solidFill>
                  <a:schemeClr val="tx1"/>
                </a:solidFill>
                <a:latin typeface="Arial" pitchFamily="-107" charset="0"/>
                <a:ea typeface="Arial"/>
                <a:cs typeface="Arial"/>
                <a:sym typeface="Arial"/>
              </a:rPr>
              <a:t> is the process of making copies of data at regular intervals, allowing the recovery of lost or corrupted data over relatively short time periods of a few hours to some weeks. </a:t>
            </a:r>
            <a:r>
              <a:rPr lang="en-US" sz="1200" b="1" i="0" u="none" strike="noStrike" kern="1200" cap="none" baseline="0" dirty="0">
                <a:solidFill>
                  <a:schemeClr val="tx1"/>
                </a:solidFill>
                <a:latin typeface="Arial" pitchFamily="-107" charset="0"/>
                <a:ea typeface="Arial"/>
                <a:cs typeface="Arial"/>
                <a:sym typeface="Arial"/>
              </a:rPr>
              <a:t>Archive</a:t>
            </a:r>
            <a:r>
              <a:rPr lang="en-US" sz="1200" b="0" i="0" u="none" strike="noStrike" kern="1200" cap="none" baseline="0" dirty="0">
                <a:solidFill>
                  <a:schemeClr val="tx1"/>
                </a:solidFill>
                <a:latin typeface="Arial" pitchFamily="-107" charset="0"/>
                <a:ea typeface="Arial"/>
                <a:cs typeface="Arial"/>
                <a:sym typeface="Arial"/>
              </a:rPr>
              <a:t> is the process of retaining copies of data over extended periods of time, being months or years, in order to meet legal and operational requirements to access past data. These processes are often linked and managed together, although they do address distinct needs.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 needs and policy relating to backup and archive should be determined during the system planning stage. Key decisions include whether the backup copies are kept online or offline and whether copies are stored locally or transported to a remote site. The trade-offs include ease of implementation and cost versus greater security and robustness against different threats.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A good example of the consequences of poor choices here was seen in the attack on an Australian hosting provider in early 2011. The attackers destroyed not only the live copies of thousands of customers’ sites, but also all of the online backup copies. As a result, many customers who had not kept their own backup copies lost all of their site content and data, with serious consequences for many of them and for the hosting provider as well. In other examples, many organizations that only retained onsite backups have lost all their data as a result of fire or flooding in their IT center. These risks must be appropriately evaluated.</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9211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1261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Ensuring that system and application code is kept up to date with security patches is a widely recognized and critical control for maintaining security.</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Modern Unix and Linux distributions typically include tools for automatically downloading and installing software updates, including security updates, which can minimize the time a system is vulnerable to known vulnerabilities for which patches exist. For example, Red Hat, Fedora, and </a:t>
            </a:r>
            <a:r>
              <a:rPr lang="en-US" sz="1200" b="0" i="0" u="none" strike="noStrike" kern="1200" cap="none" baseline="0" dirty="0" err="1">
                <a:solidFill>
                  <a:schemeClr val="tx1"/>
                </a:solidFill>
                <a:latin typeface="Arial" pitchFamily="-107" charset="0"/>
                <a:ea typeface="Arial"/>
                <a:cs typeface="Arial"/>
                <a:sym typeface="Arial"/>
              </a:rPr>
              <a:t>CentO</a:t>
            </a:r>
            <a:r>
              <a:rPr lang="en-US" sz="1200" b="0" i="0" u="none" strike="noStrike" kern="1200" cap="none" baseline="0" dirty="0">
                <a:solidFill>
                  <a:schemeClr val="tx1"/>
                </a:solidFill>
                <a:latin typeface="Arial" pitchFamily="-107" charset="0"/>
                <a:ea typeface="Arial"/>
                <a:cs typeface="Arial"/>
                <a:sym typeface="Arial"/>
              </a:rPr>
              <a:t> S include up2date or yum; S u S E includes yast; and Debian uses apt-get, though you must run it as a cron job for automatic updates. It is important to configure whichever update tool is provided on the distribution in use to install at least critical security patches in a timely manner.</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As noted earlier, high-availability systems that do not run automatic updates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because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they may possibly introduce instability, should validate all patches on test systems before deploying them to production systems.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Configuration of applications and services on Unix and Linux systems is most commonly implemented using separate text files for each application and service. System-wide configuration details are generally located either in the /etc directory or in the installation tree for a specific application. Where appropriate, individual user configurations that can override the system defaults are located in hidden “dot” files in each user’s home directory. The name, format, and usage of these files are very much dependent on the particular system version and applications in use. Hence the systems administrators responsible for the secure configuration of such a system must be suitably trained and familiar with them.</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Traditionally, these files were individually edited using a text editor, with any changes made taking effect either when the system was next rebooted or when the relevant process was sent a signal indicating that it should reload its configuration settings. Current systems often provide a G U I interface to these configuration files to ease management for novice administrators. Using such a manager may be appropriate for small sites with a limited number of systems. Organizations with larger numbers of systems may instead employ some form of centralized management, with a central repository of critical configuration files that can be automatically customized and distributed to the systems they manage.</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 most important changes needed to improve system security are to disable services, especially remotely accessible services, and applications that are not required and to then ensure that applications and services that are needed are appropriately configured, following the relevant security guidance for each.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97699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As we describe in Section 4.4, Unix and Linux systems implement discretionary access control to all file system resources. These include not only files and directories but devices, processes, memory, and indeed most system resources. Access is specified as granting read, write, and execute </a:t>
            </a:r>
            <a:r>
              <a:rPr lang="en-US" sz="1200" b="1" i="0" u="none" strike="noStrike" kern="1200" cap="none" baseline="0" dirty="0">
                <a:solidFill>
                  <a:schemeClr val="tx1"/>
                </a:solidFill>
                <a:latin typeface="Arial" pitchFamily="-107" charset="0"/>
                <a:ea typeface="Arial"/>
                <a:cs typeface="Arial"/>
                <a:sym typeface="Arial"/>
              </a:rPr>
              <a:t>permissions</a:t>
            </a:r>
            <a:r>
              <a:rPr lang="en-US" sz="1200" b="0" i="0" u="none" strike="noStrike" kern="1200" cap="none" baseline="0" dirty="0">
                <a:solidFill>
                  <a:schemeClr val="tx1"/>
                </a:solidFill>
                <a:latin typeface="Arial" pitchFamily="-107" charset="0"/>
                <a:ea typeface="Arial"/>
                <a:cs typeface="Arial"/>
                <a:sym typeface="Arial"/>
              </a:rPr>
              <a:t> to each of owner, group, and others for each resource, as shown in Figure 4.5. These are set using the chmod command. Some systems also support extended file attributes with access control lists that provide more flexibility by specifying these permissions for each entry in a list of users and groups. These extended access rights are typically set and displayed using the getfacl and setfacl commands. These commands can also be used to specify set user or set group permissions on the resource.</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Information on user accounts and group membership are traditionally stored in the /etc/passwd and /etc/group files, though modern systems also have the ability to import these details from external repositories queried using L D A P or N I S, for example. These sources of information, and indeed of any associated authentication credentials, are specified in the P A M (pluggable authentication module) configuration for the system, often using text files in the /etc/pam.d directory.</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In order to partition access to information and resources on the system, users need to be assigned to appropriate groups granting them any required access. The number and assignments to groups should be decided during the system security planning process and then configured in the appropriate information repository, whether locally using the configuration files in /etc or on some centralized database. At this time, any default or generic users supplied with the system should be checked and removed if not required. Other accounts that are required but are not associated with a user who needs to login should have login capability disabled and any associated password or authentication credential removed.</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Guides to hardening Unix and Linux systems also often recommend changing the access permissions for critical directories and files in order to further limit access to them. Programs that set user (setuid) to root or set group (setgid) to a privileged group are key targets for attackers. As we detail in Section 4.4, such programs execute with superuser rights or with access to resources belonging to the privileged group, no matter which user executes them. A software vulnerability in such a program can potentially be exploited by an attacker to gain these elevated privileges. This is known as a local exploit. A software vulnerability in a network server could be triggered by a remote attacker. This is known as a remote exploit.</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It is widely accepted that the number and size of setuid root programs in particular should be minimized. They cannot be eliminated, as superuser privileges are required to access some resources on the system. The programs that manage user login and allow network services to bind to privileged ports are examples. However, other programs that were once setuid root for programmer convenience can function as well if made setgid to a suitable privileged group that has the necessary access to some resource. Programs to display system state or deliver mail have been modified in this way. System hardening guides may recommend further changes and indeed the removal of some such programs that are not required on a particular system.</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72981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Given that remote exploits are of concern, it is important to limit access to only those services required. This function may be provided by a perimeter firewall, as we discussed in Chapter 9. However, host-based firewall or network access control mechanisms may provide additional defenses. Unix and Linux systems support several alternatives for this.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 T C P Wrappers library and tcpd daemon provide one mechanism that network servers may use. Lightly loaded services may be “wrapped” using tcpd, which listens for connection requests on their behalf. It confirms that any request is permitted by configured policy before accepting it and invoking the server program to handle it. Requests that are rejected are logged. More complex and heavily loaded servers incorporate this functionality into their own connection management code using the T C P Wrappers library and the same policy configuration files. These files are /etc/ hosts.allow and /etc/hosts.deny, which should be set as policy requires.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There are several host firewall programs that may be used. Linux systems primarily now use the iptables program to configure the netfilter kernel module. This provides comprehensive, though complex, stateful packet filtering, monitoring, and modification capabilities. B S D-based systems (including Mac O S) now use the pf program with similar capabilities. Most systems provide an administrative utility to generate common configurations and to select which services will be permitted to access the system. These should be used unless there are non-standard requirements, given the skill and knowledge needed to edit these configuration files directly.</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Most applications can be configured to log with levels of detail ranging from “debugging” (maximum detail) to “none.” Some middle setting is usually the best choice, but you should not assume that the default setting is necessarily appropriate.</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In addition, many applications allow you to specify either a dedicated file to write application event data to or a syslog facility to use when writing log data to /dev/log. If you wish to handle system logs in a consistent, centralized manner, it’s usually preferable for applications to send their log data to /dev/log. Note, however, that logrotate can be configured to rotate </a:t>
            </a:r>
            <a:r>
              <a:rPr lang="en-US" sz="1200" b="0" i="1" u="none" strike="noStrike" kern="1200" cap="none" baseline="0" dirty="0">
                <a:solidFill>
                  <a:schemeClr val="tx1"/>
                </a:solidFill>
                <a:latin typeface="Arial" pitchFamily="-107" charset="0"/>
                <a:ea typeface="Arial"/>
                <a:cs typeface="Arial"/>
                <a:sym typeface="Arial"/>
              </a:rPr>
              <a:t>any logs on the system, whether written by syslogd, </a:t>
            </a:r>
            <a:r>
              <a:rPr lang="en-US" sz="1200" b="0" i="0" u="none" strike="noStrike" kern="1200" cap="none" baseline="0" dirty="0">
                <a:solidFill>
                  <a:schemeClr val="tx1"/>
                </a:solidFill>
                <a:latin typeface="Arial" pitchFamily="-107" charset="0"/>
                <a:ea typeface="Arial"/>
                <a:cs typeface="Arial"/>
                <a:sym typeface="Arial"/>
              </a:rPr>
              <a:t>Syslog-N G, or individual applications.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7844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Some network-accessible services do not require access to the full file system, but rather only need a limited set of data files and directories for their operation. F T P is a common example of such a service. It provides the ability to download files from, and upload files to, a specified directory tree. If such a server were compromised and had access to the entire system, an attacker could potentially access and compromise data elsewhere. Unix and Linux systems provide a mechanism to run such services in a </a:t>
            </a:r>
            <a:r>
              <a:rPr lang="en-US" sz="1200" b="1" i="0" u="none" strike="noStrike" kern="1200" cap="none" baseline="0" dirty="0">
                <a:solidFill>
                  <a:schemeClr val="tx1"/>
                </a:solidFill>
                <a:latin typeface="Arial" pitchFamily="-107" charset="0"/>
                <a:ea typeface="Arial"/>
                <a:cs typeface="Arial"/>
                <a:sym typeface="Arial"/>
              </a:rPr>
              <a:t>chroot</a:t>
            </a:r>
            <a:r>
              <a:rPr lang="en-US" sz="1200" b="0" i="0" u="none" strike="noStrike" kern="1200" cap="none" baseline="0" dirty="0">
                <a:solidFill>
                  <a:schemeClr val="tx1"/>
                </a:solidFill>
                <a:latin typeface="Arial" pitchFamily="-107" charset="0"/>
                <a:ea typeface="Arial"/>
                <a:cs typeface="Arial"/>
                <a:sym typeface="Arial"/>
              </a:rPr>
              <a:t> jail, which restricts the server’s view of the file system to just a specified portion. This is done using the chroot system call that confines a process to some subset of the file system by mapping the root of the filesystem “/” to some other directory (e.g., /srv/ ftp/public). To the “chrooted” server, everything in this chroot jail appears to actually be in / (e.g., the “real” directory /srv/ftp/public/etc/myconfigfile appears as /etc/myconfigfile in the chroot jail). Files in directories outside the chroot jail (e.g., /srv/www or /etc.) are not visible or reachable at all.</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Chrooting therefore helps contain the effects of a given server being compromised or hijacked. The main disadvantage of this method is added complexity: A number of files (including all executable libraries used by the server), directories, and devices needed must be copied into the chroot jail. Determining just what needs to go into the jail for the server to work properly can be tricky, though detailed procedures for chrooting many different applications are available.</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Troubleshooting a chrooted application can also be difficult. Even if an application explicitly supports this feature, it may behave in unexpected ways when run chrooted. Note also that if the chrooted process runs as root, it can “break out” of the chroot jail with little difficulty. Still, the advantages usually far outweigh the disadvantages of chrooting network services.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 system hardening guides such as those provided by the “N S A—Security Configuration Guides” include security checklists for a number of Unix and Linux distributions that may be followed. </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There are also a number of commercial and open-source tools available to perform system security scanning and vulnerability testing. One of the best known is “Nessus.” This was originally an open-source tool and was commercialized in 2005, though some limited free-use versions are available. “Tripwire” is a well-known file integrity checking tool that maintains a database of cryptographic hashes of monitored files and scans to detect any changes, whether as a result of malicious attack or simply accidental or incorrectly managed update. This also was originally an open-source tool but now has both commercial and free variants available. The “Nmap” network scanner is another well-known and deployed assessment tool that focuses on identifying and profiling hosts on the target network and the network services they offer.</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7608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a:solidFill>
                  <a:schemeClr val="tx1"/>
                </a:solidFill>
                <a:latin typeface="Arial" pitchFamily="-107" charset="0"/>
                <a:ea typeface="+mn-ea"/>
                <a:cs typeface="+mn-cs"/>
              </a:rPr>
              <a:t>Some network accessible services do not require access to the full file-system, but</a:t>
            </a:r>
          </a:p>
          <a:p>
            <a:r>
              <a:rPr lang="en-US" sz="1200" kern="1200" baseline="0" dirty="0">
                <a:solidFill>
                  <a:schemeClr val="tx1"/>
                </a:solidFill>
                <a:latin typeface="Arial" pitchFamily="-107" charset="0"/>
                <a:ea typeface="+mn-ea"/>
                <a:cs typeface="+mn-cs"/>
              </a:rPr>
              <a:t>rather only need a limited set of data files and directories for their operation. FTP is</a:t>
            </a:r>
          </a:p>
          <a:p>
            <a:r>
              <a:rPr lang="en-US" sz="1200" kern="1200" baseline="0" dirty="0">
                <a:solidFill>
                  <a:schemeClr val="tx1"/>
                </a:solidFill>
                <a:latin typeface="Arial" pitchFamily="-107" charset="0"/>
                <a:ea typeface="+mn-ea"/>
                <a:cs typeface="+mn-cs"/>
              </a:rPr>
              <a:t>a common example of such a service. It provides the ability to download files from,</a:t>
            </a:r>
          </a:p>
          <a:p>
            <a:r>
              <a:rPr lang="en-US" sz="1200" kern="1200" baseline="0" dirty="0">
                <a:solidFill>
                  <a:schemeClr val="tx1"/>
                </a:solidFill>
                <a:latin typeface="Arial" pitchFamily="-107" charset="0"/>
                <a:ea typeface="+mn-ea"/>
                <a:cs typeface="+mn-cs"/>
              </a:rPr>
              <a:t>and upload files to, a specified directory tree. If such a server were compromised and</a:t>
            </a:r>
          </a:p>
          <a:p>
            <a:r>
              <a:rPr lang="en-US" sz="1200" kern="1200" baseline="0" dirty="0">
                <a:solidFill>
                  <a:schemeClr val="tx1"/>
                </a:solidFill>
                <a:latin typeface="Arial" pitchFamily="-107" charset="0"/>
                <a:ea typeface="+mn-ea"/>
                <a:cs typeface="+mn-cs"/>
              </a:rPr>
              <a:t>had access to the entire system, an attacker could potentially access and compromise</a:t>
            </a:r>
          </a:p>
          <a:p>
            <a:r>
              <a:rPr lang="en-US" sz="1200" kern="1200" baseline="0" dirty="0">
                <a:solidFill>
                  <a:schemeClr val="tx1"/>
                </a:solidFill>
                <a:latin typeface="Arial" pitchFamily="-107" charset="0"/>
                <a:ea typeface="+mn-ea"/>
                <a:cs typeface="+mn-cs"/>
              </a:rPr>
              <a:t>data elsewhere. Unix and Linux systems provide a mechanism to run such services in a</a:t>
            </a:r>
          </a:p>
          <a:p>
            <a:r>
              <a:rPr lang="en-US" sz="1200" b="1" kern="1200" baseline="0" dirty="0">
                <a:solidFill>
                  <a:schemeClr val="tx1"/>
                </a:solidFill>
                <a:latin typeface="Arial" pitchFamily="-107" charset="0"/>
                <a:ea typeface="+mn-ea"/>
                <a:cs typeface="+mn-cs"/>
              </a:rPr>
              <a:t>chroot jail , which restricts the server’s view of the file system to just a specified portion.</a:t>
            </a:r>
          </a:p>
          <a:p>
            <a:r>
              <a:rPr lang="en-US" sz="1200" kern="1200" baseline="0" dirty="0">
                <a:solidFill>
                  <a:schemeClr val="tx1"/>
                </a:solidFill>
                <a:latin typeface="Arial" pitchFamily="-107" charset="0"/>
                <a:ea typeface="+mn-ea"/>
                <a:cs typeface="+mn-cs"/>
              </a:rPr>
              <a:t>This is done using the </a:t>
            </a:r>
            <a:r>
              <a:rPr lang="en-US" sz="1200" b="1" kern="1200" baseline="0" dirty="0">
                <a:solidFill>
                  <a:schemeClr val="tx1"/>
                </a:solidFill>
                <a:latin typeface="Arial" pitchFamily="-107" charset="0"/>
                <a:ea typeface="+mn-ea"/>
                <a:cs typeface="+mn-cs"/>
              </a:rPr>
              <a:t>chroot system call that confines a process to some subset of the file</a:t>
            </a:r>
          </a:p>
          <a:p>
            <a:r>
              <a:rPr lang="en-US" sz="1200" kern="1200" baseline="0" dirty="0">
                <a:solidFill>
                  <a:schemeClr val="tx1"/>
                </a:solidFill>
                <a:latin typeface="Arial" pitchFamily="-107" charset="0"/>
                <a:ea typeface="+mn-ea"/>
                <a:cs typeface="+mn-cs"/>
              </a:rPr>
              <a:t>system by mapping the root of the filesystem “/” to some other directory (e.g., /srv/</a:t>
            </a:r>
          </a:p>
          <a:p>
            <a:r>
              <a:rPr lang="en-US" sz="1200" kern="1200" baseline="0" dirty="0">
                <a:solidFill>
                  <a:schemeClr val="tx1"/>
                </a:solidFill>
                <a:latin typeface="Arial" pitchFamily="-107" charset="0"/>
                <a:ea typeface="+mn-ea"/>
                <a:cs typeface="+mn-cs"/>
              </a:rPr>
              <a:t>ftp/public). To the “chrooted” server, everything in this chroot jail appears to</a:t>
            </a:r>
          </a:p>
          <a:p>
            <a:r>
              <a:rPr lang="en-US" sz="1200" kern="1200" baseline="0" dirty="0">
                <a:solidFill>
                  <a:schemeClr val="tx1"/>
                </a:solidFill>
                <a:latin typeface="Arial" pitchFamily="-107" charset="0"/>
                <a:ea typeface="+mn-ea"/>
                <a:cs typeface="+mn-cs"/>
              </a:rPr>
              <a:t>actually be in / (e.g., the “real” directory /srv/ftp/public/etc/myconfigfile</a:t>
            </a:r>
          </a:p>
          <a:p>
            <a:r>
              <a:rPr lang="en-US" sz="1200" kern="1200" baseline="0" dirty="0">
                <a:solidFill>
                  <a:schemeClr val="tx1"/>
                </a:solidFill>
                <a:latin typeface="Arial" pitchFamily="-107" charset="0"/>
                <a:ea typeface="+mn-ea"/>
                <a:cs typeface="+mn-cs"/>
              </a:rPr>
              <a:t>appears as /etc/myconfigfile in the chroot jail). Files in directories outside the</a:t>
            </a:r>
          </a:p>
          <a:p>
            <a:r>
              <a:rPr lang="en-US" sz="1200" kern="1200" baseline="0" dirty="0">
                <a:solidFill>
                  <a:schemeClr val="tx1"/>
                </a:solidFill>
                <a:latin typeface="Arial" pitchFamily="-107" charset="0"/>
                <a:ea typeface="+mn-ea"/>
                <a:cs typeface="+mn-cs"/>
              </a:rPr>
              <a:t>chroot jail (e.g., /srv/www or /etc.) aren’t visible or reachable at all.</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Chrooting therefore helps contain the effects of a given server being compromised</a:t>
            </a:r>
          </a:p>
          <a:p>
            <a:r>
              <a:rPr lang="en-US" sz="1200" kern="1200" baseline="0" dirty="0">
                <a:solidFill>
                  <a:schemeClr val="tx1"/>
                </a:solidFill>
                <a:latin typeface="Arial" pitchFamily="-107" charset="0"/>
                <a:ea typeface="+mn-ea"/>
                <a:cs typeface="+mn-cs"/>
              </a:rPr>
              <a:t>or hijacked. The main disadvantage of this method is added complexity: a</a:t>
            </a:r>
          </a:p>
          <a:p>
            <a:r>
              <a:rPr lang="en-US" sz="1200" kern="1200" baseline="0" dirty="0">
                <a:solidFill>
                  <a:schemeClr val="tx1"/>
                </a:solidFill>
                <a:latin typeface="Arial" pitchFamily="-107" charset="0"/>
                <a:ea typeface="+mn-ea"/>
                <a:cs typeface="+mn-cs"/>
              </a:rPr>
              <a:t>number of files (including all executable libraries used by the server), directories,</a:t>
            </a:r>
          </a:p>
          <a:p>
            <a:r>
              <a:rPr lang="en-US" sz="1200" kern="1200" baseline="0" dirty="0">
                <a:solidFill>
                  <a:schemeClr val="tx1"/>
                </a:solidFill>
                <a:latin typeface="Arial" pitchFamily="-107" charset="0"/>
                <a:ea typeface="+mn-ea"/>
                <a:cs typeface="+mn-cs"/>
              </a:rPr>
              <a:t>and devices needed must be copied into the chroot jail. Determining just what needs</a:t>
            </a:r>
          </a:p>
          <a:p>
            <a:r>
              <a:rPr lang="en-US" sz="1200" kern="1200" baseline="0" dirty="0">
                <a:solidFill>
                  <a:schemeClr val="tx1"/>
                </a:solidFill>
                <a:latin typeface="Arial" pitchFamily="-107" charset="0"/>
                <a:ea typeface="+mn-ea"/>
                <a:cs typeface="+mn-cs"/>
              </a:rPr>
              <a:t>to go into the jail for the server to work properly can be tricky, though detailed procedures</a:t>
            </a:r>
          </a:p>
          <a:p>
            <a:r>
              <a:rPr lang="en-US" sz="1200" kern="1200" baseline="0" dirty="0">
                <a:solidFill>
                  <a:schemeClr val="tx1"/>
                </a:solidFill>
                <a:latin typeface="Arial" pitchFamily="-107" charset="0"/>
                <a:ea typeface="+mn-ea"/>
                <a:cs typeface="+mn-cs"/>
              </a:rPr>
              <a:t>for chrooting many different applications are available.</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Troubleshooting a chrooted application can also be difficult. Even if an application</a:t>
            </a:r>
          </a:p>
          <a:p>
            <a:r>
              <a:rPr lang="en-US" sz="1200" kern="1200" baseline="0" dirty="0">
                <a:solidFill>
                  <a:schemeClr val="tx1"/>
                </a:solidFill>
                <a:latin typeface="Arial" pitchFamily="-107" charset="0"/>
                <a:ea typeface="+mn-ea"/>
                <a:cs typeface="+mn-cs"/>
              </a:rPr>
              <a:t>explicitly supports this feature, it may behave in unexpected ways when run</a:t>
            </a:r>
          </a:p>
          <a:p>
            <a:r>
              <a:rPr lang="en-US" sz="1200" kern="1200" baseline="0" dirty="0">
                <a:solidFill>
                  <a:schemeClr val="tx1"/>
                </a:solidFill>
                <a:latin typeface="Arial" pitchFamily="-107" charset="0"/>
                <a:ea typeface="+mn-ea"/>
                <a:cs typeface="+mn-cs"/>
              </a:rPr>
              <a:t>chrooted. Note also that if the chrooted process runs as root, it can “break out” of</a:t>
            </a:r>
          </a:p>
          <a:p>
            <a:r>
              <a:rPr lang="en-US" sz="1200" kern="1200" baseline="0" dirty="0">
                <a:solidFill>
                  <a:schemeClr val="tx1"/>
                </a:solidFill>
                <a:latin typeface="Arial" pitchFamily="-107" charset="0"/>
                <a:ea typeface="+mn-ea"/>
                <a:cs typeface="+mn-cs"/>
              </a:rPr>
              <a:t>the chroot jail with little difficulty. Still, the advantages usually far outweigh the</a:t>
            </a:r>
          </a:p>
          <a:p>
            <a:r>
              <a:rPr lang="en-US" sz="1200" kern="1200" baseline="0" dirty="0">
                <a:solidFill>
                  <a:schemeClr val="tx1"/>
                </a:solidFill>
                <a:latin typeface="Arial" pitchFamily="-107" charset="0"/>
                <a:ea typeface="+mn-ea"/>
                <a:cs typeface="+mn-cs"/>
              </a:rPr>
              <a:t>disadvantages of chrooting network services.</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The system hardening guides such as those provided by the “NSA—Security</a:t>
            </a:r>
          </a:p>
          <a:p>
            <a:r>
              <a:rPr lang="en-US" sz="1200" kern="1200" baseline="0" dirty="0">
                <a:solidFill>
                  <a:schemeClr val="tx1"/>
                </a:solidFill>
                <a:latin typeface="Arial" pitchFamily="-107" charset="0"/>
                <a:ea typeface="+mn-ea"/>
                <a:cs typeface="+mn-cs"/>
              </a:rPr>
              <a:t>Configuration Guides” include security checklists for a number of Unix and Linux</a:t>
            </a:r>
          </a:p>
          <a:p>
            <a:r>
              <a:rPr lang="en-US" sz="1200" kern="1200" baseline="0" dirty="0">
                <a:solidFill>
                  <a:schemeClr val="tx1"/>
                </a:solidFill>
                <a:latin typeface="Arial" pitchFamily="-107" charset="0"/>
                <a:ea typeface="+mn-ea"/>
                <a:cs typeface="+mn-cs"/>
              </a:rPr>
              <a:t>distributions that may be followed.</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There are also a number of commercial and open-source tools available to perform</a:t>
            </a:r>
          </a:p>
          <a:p>
            <a:r>
              <a:rPr lang="en-US" sz="1200" kern="1200" baseline="0" dirty="0">
                <a:solidFill>
                  <a:schemeClr val="tx1"/>
                </a:solidFill>
                <a:latin typeface="Arial" pitchFamily="-107" charset="0"/>
                <a:ea typeface="+mn-ea"/>
                <a:cs typeface="+mn-cs"/>
              </a:rPr>
              <a:t>system security scanning and vulnerability testing. One of the best known is</a:t>
            </a:r>
          </a:p>
          <a:p>
            <a:r>
              <a:rPr lang="en-US" sz="1200" kern="1200" baseline="0" dirty="0">
                <a:solidFill>
                  <a:schemeClr val="tx1"/>
                </a:solidFill>
                <a:latin typeface="Arial" pitchFamily="-107" charset="0"/>
                <a:ea typeface="+mn-ea"/>
                <a:cs typeface="+mn-cs"/>
              </a:rPr>
              <a:t>“Nessus.” This was originally an open-source tool, which was commercialized in 2005,</a:t>
            </a:r>
          </a:p>
          <a:p>
            <a:r>
              <a:rPr lang="en-US" sz="1200" kern="1200" baseline="0" dirty="0">
                <a:solidFill>
                  <a:schemeClr val="tx1"/>
                </a:solidFill>
                <a:latin typeface="Arial" pitchFamily="-107" charset="0"/>
                <a:ea typeface="+mn-ea"/>
                <a:cs typeface="+mn-cs"/>
              </a:rPr>
              <a:t>though some limited free-use versions are available. “Tripwire” is a well-known file</a:t>
            </a:r>
          </a:p>
          <a:p>
            <a:r>
              <a:rPr lang="en-US" sz="1200" kern="1200" baseline="0" dirty="0">
                <a:solidFill>
                  <a:schemeClr val="tx1"/>
                </a:solidFill>
                <a:latin typeface="Arial" pitchFamily="-107" charset="0"/>
                <a:ea typeface="+mn-ea"/>
                <a:cs typeface="+mn-cs"/>
              </a:rPr>
              <a:t>integrity checking tool that maintains a database of cryptographic hashes of monitored</a:t>
            </a:r>
          </a:p>
          <a:p>
            <a:r>
              <a:rPr lang="en-US" sz="1200" kern="1200" baseline="0" dirty="0">
                <a:solidFill>
                  <a:schemeClr val="tx1"/>
                </a:solidFill>
                <a:latin typeface="Arial" pitchFamily="-107" charset="0"/>
                <a:ea typeface="+mn-ea"/>
                <a:cs typeface="+mn-cs"/>
              </a:rPr>
              <a:t>files, and scans to detect any changes, whether as a result of malicious attack, or simply</a:t>
            </a:r>
          </a:p>
          <a:p>
            <a:r>
              <a:rPr lang="en-US" sz="1200" kern="1200" baseline="0" dirty="0">
                <a:solidFill>
                  <a:schemeClr val="tx1"/>
                </a:solidFill>
                <a:latin typeface="Arial" pitchFamily="-107" charset="0"/>
                <a:ea typeface="+mn-ea"/>
                <a:cs typeface="+mn-cs"/>
              </a:rPr>
              <a:t>accidental or incorrectly managed update. This again was originally an open-source</a:t>
            </a:r>
          </a:p>
          <a:p>
            <a:r>
              <a:rPr lang="en-US" sz="1200" kern="1200" baseline="0" dirty="0">
                <a:solidFill>
                  <a:schemeClr val="tx1"/>
                </a:solidFill>
                <a:latin typeface="Arial" pitchFamily="-107" charset="0"/>
                <a:ea typeface="+mn-ea"/>
                <a:cs typeface="+mn-cs"/>
              </a:rPr>
              <a:t>tool, which now has both commercial and free variants available. The “Nmap” network</a:t>
            </a:r>
          </a:p>
          <a:p>
            <a:r>
              <a:rPr lang="en-US" sz="1200" kern="1200" baseline="0" dirty="0">
                <a:solidFill>
                  <a:schemeClr val="tx1"/>
                </a:solidFill>
                <a:latin typeface="Arial" pitchFamily="-107" charset="0"/>
                <a:ea typeface="+mn-ea"/>
                <a:cs typeface="+mn-cs"/>
              </a:rPr>
              <a:t>scanner is another well-known and deployed assessment tool that focuses on identifying</a:t>
            </a:r>
          </a:p>
          <a:p>
            <a:r>
              <a:rPr lang="en-US" sz="1200" kern="1200" baseline="0" dirty="0">
                <a:solidFill>
                  <a:schemeClr val="tx1"/>
                </a:solidFill>
                <a:latin typeface="Arial" pitchFamily="-107" charset="0"/>
                <a:ea typeface="+mn-ea"/>
                <a:cs typeface="+mn-cs"/>
              </a:rPr>
              <a:t>and profiling hosts on the target network, and the network services they offer.</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33</a:t>
            </a:fld>
            <a:endParaRPr lang="en-AU" dirty="0"/>
          </a:p>
        </p:txBody>
      </p:sp>
    </p:spTree>
    <p:extLst>
      <p:ext uri="{BB962C8B-B14F-4D97-AF65-F5344CB8AC3E}">
        <p14:creationId xmlns:p14="http://schemas.microsoft.com/office/powerpoint/2010/main" val="296465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We now consider some specific issues with the secure installation, configuration, and management of Microsoft Windows systems. These systems have for many years formed a significant portion of all “general purpose” system installations. Hence, they have been specifically targeted by attackers and consequently security countermeasures are needed to deal with these challenges. The process of providing appropriate levels of security still follows the general outline we describe in this chapter. </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Again, there are a large range of resources available to assist </a:t>
            </a:r>
            <a:r>
              <a:rPr lang="en-US" sz="1200" b="1" i="0" u="none" strike="noStrike" kern="1200" cap="none" baseline="0" dirty="0">
                <a:solidFill>
                  <a:schemeClr val="tx1"/>
                </a:solidFill>
                <a:latin typeface="Arial" pitchFamily="-107" charset="0"/>
                <a:ea typeface="Arial"/>
                <a:cs typeface="Arial"/>
                <a:sym typeface="Arial"/>
              </a:rPr>
              <a:t>administrators </a:t>
            </a:r>
            <a:r>
              <a:rPr lang="en-US" sz="1200" b="0" i="0" u="none" strike="noStrike" kern="1200" cap="none" baseline="0" dirty="0">
                <a:solidFill>
                  <a:schemeClr val="tx1"/>
                </a:solidFill>
                <a:latin typeface="Arial" pitchFamily="-107" charset="0"/>
                <a:ea typeface="Arial"/>
                <a:cs typeface="Arial"/>
                <a:sym typeface="Arial"/>
              </a:rPr>
              <a:t>of these systems, including online resources such as the “Microsoft Security Tools &amp; Checklists” and specific system hardening guides such as those provided by the “N S A—Security Configuration Guides.”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 “Windows Update” service and the “Windows Server Update Services” assist with the regular maintenance of Microsoft software and should be configured and used. Many other third-party applications also provide automatic update support, and these should be enabled for selected applications.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Users and groups in Windows systems are defined with a Security I D (S I D). This information may be stored and used locally on a single system in the Security Account Manager (S A M). It may also be centrally managed for a group of systems belonging to a domain, with the information supplied by a central Active Directory (A D) system using the L D A P protocol. Most organizations with multiple systems will manage them using domains. These systems can also enforce common policy on users on any system in the domain. </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Windows systems implement discretionary access controls to system resources such as files, shared memory, and named pipes. The access control list has a number of entries that may grant or deny access rights to a specific S I D, which may be for an individual user or for some group of users. Windows Vista and later systems also include mandatory integrity controls. These label all objects, such as processes and files, and all users as being of low, medium, high, or system integrity level. Then whenever data are written to an object, the system first ensures that the subject’s integrity is equal to or higher than the object’s level. This implements a form of the Biba Integrity model [B I B A 77], that specifically targets the issue of untrusted remote code executing in, for example, Windows Internet Explorer, to try to modify local resources.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4529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Windows systems also define privileges, which are system wide and granted to user accounts. Examples of privileges include the ability to back up the computer (which requires overriding the normal access controls to obtain a complete backup) or the ability to change the system time. Some privileges are considered dangerous, as an attacker may use them to damage the system. Hence they must be granted with care. Others are regarded as benign and may be granted to many or all user accounts.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As with any system, hardening the system configuration can include further limiting the rights and privileges granted to users and groups on the system. Because the access control list gives deny entries greater precedence, you can set an explicit deny permission to prevent unauthorized access to some resource, even if the user is a member of a group that otherwise grants access.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When accessing files on a shared resource, a combination of share and N T F S </a:t>
            </a:r>
            <a:r>
              <a:rPr lang="en-US" sz="1200" b="1" i="0" u="none" strike="noStrike" kern="1200" cap="none" baseline="0" dirty="0">
                <a:solidFill>
                  <a:schemeClr val="tx1"/>
                </a:solidFill>
                <a:latin typeface="Arial" pitchFamily="-107" charset="0"/>
                <a:ea typeface="Arial"/>
                <a:cs typeface="Arial"/>
                <a:sym typeface="Arial"/>
              </a:rPr>
              <a:t>permissions </a:t>
            </a:r>
            <a:r>
              <a:rPr lang="en-US" sz="1200" b="0" i="0" u="none" strike="noStrike" kern="1200" cap="none" baseline="0" dirty="0">
                <a:solidFill>
                  <a:schemeClr val="tx1"/>
                </a:solidFill>
                <a:latin typeface="Arial" pitchFamily="-107" charset="0"/>
                <a:ea typeface="Arial"/>
                <a:cs typeface="Arial"/>
                <a:sym typeface="Arial"/>
              </a:rPr>
              <a:t>may be used to provide additional security and granularity. For example, you can grant full control to a share but read-only access to the files within it. If access-based enumeration is enabled on shared resources, it can automatically hide any objects that a user is not permitted to read. This is useful with shared folders</a:t>
            </a:r>
          </a:p>
          <a:p>
            <a:r>
              <a:rPr lang="en-US" sz="1200" b="0" i="0" u="none" strike="noStrike" kern="1200" cap="none" baseline="0" dirty="0">
                <a:solidFill>
                  <a:schemeClr val="tx1"/>
                </a:solidFill>
                <a:latin typeface="Arial" pitchFamily="-107" charset="0"/>
                <a:ea typeface="Arial"/>
                <a:cs typeface="Arial"/>
                <a:sym typeface="Arial"/>
              </a:rPr>
              <a:t>containing many users’ home directories, for example.</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You should also ensure that users with administrative rights use them only when required and otherwise access the system as normal users. The User Account Control (U A C) provided in Vista and later systems assists with this requirement. These systems also provide Low Privilege Service Accounts that may be used for long-lived service processes, such as file, print, and D N S services that do not require elevated privileges.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06711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u="none" strike="noStrike" kern="1200" baseline="0" dirty="0">
              <a:solidFill>
                <a:schemeClr val="tx1"/>
              </a:solidFill>
              <a:latin typeface="Arial" pitchFamily="-107" charset="0"/>
              <a:ea typeface="+mn-ea"/>
              <a:cs typeface="+mn-cs"/>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pPr/>
              <a:t>3</a:t>
            </a:fld>
            <a:endParaRPr lang="en-AU" dirty="0"/>
          </a:p>
        </p:txBody>
      </p:sp>
    </p:spTree>
    <p:extLst>
      <p:ext uri="{BB962C8B-B14F-4D97-AF65-F5344CB8AC3E}">
        <p14:creationId xmlns:p14="http://schemas.microsoft.com/office/powerpoint/2010/main" val="3239320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Unlike Unix and Linux systems, much of the configuration information in Windows systems is centralized in the Registry, which forms a database of keys and values that may be queried and interpreted by applications on these systems.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Changes to these values can be made within specific applications, setting preferences in the application that are then saved in the registry using the appropriate keys and values. This approach hides the detailed representation from the administrator. Alternatively, the registry keys can be directly modified using the “Registry Editor.” This approach is more useful for making bulk changes, such as those recommended in hardening guides. These changes may also be recorded in a central repository and pushed out whenever a user logs in to a system within a network domain.</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Given the predominance of malware that targets Windows systems, it is essential that suitable anti-virus, anti-spyware, personal firewall, and other malware and attack detection and handling software packages are installed and configured on such systems. This is clearly needed for network connected systems, as shown by the high-incidence numbers in reports such as [V E R I 22]. However, as the Stuxnet attacks in 2010 show, even isolated systems updated using removable media are vulnerable and thus must also be protected.</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23563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Current generation Windows systems include some basic firewall and malware countermeasure capabilities, which should certainly be used at a minimum. However, many organizations find that these should be augmented with one or more of the many commercial products available. One issue of concern is undesirable interactions between anti-virus and other products from multiple vendors. Care is needed when planning and installing such products to identify possible adverse interactions and to ensure the set of products in use are compatible with each other.</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Windows systems also support a range of cryptographic functions that may be used where desirable. These include support for encrypting files and directories using the Encrypting File System (E F S) and for full-disk encryption with A E S using BitLocker.</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 system hardening guides such as those provided by the “N S A—Security Configuration Guides” also include security checklists for various versions of Windows.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There are also a number of commercial and open-source tools available to perform system security scanning and vulnerability testing of Windows systems. Larger organizations are likely better served using one of the larger, centralized, commercial security analysis suites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3734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baseline="0" dirty="0">
                <a:solidFill>
                  <a:schemeClr val="tx1"/>
                </a:solidFill>
                <a:latin typeface="Arial" pitchFamily="-107" charset="0"/>
                <a:ea typeface="Arial"/>
                <a:cs typeface="Arial"/>
                <a:sym typeface="Arial"/>
              </a:rPr>
              <a:t>Virtualization </a:t>
            </a:r>
            <a:r>
              <a:rPr lang="en-US" sz="1200" b="0" i="0" u="none" strike="noStrike" kern="1200" cap="none" baseline="0" dirty="0">
                <a:solidFill>
                  <a:schemeClr val="tx1"/>
                </a:solidFill>
                <a:latin typeface="Arial" pitchFamily="-107" charset="0"/>
                <a:ea typeface="Arial"/>
                <a:cs typeface="Arial"/>
                <a:sym typeface="Arial"/>
              </a:rPr>
              <a:t>refers to a technology that provides an abstraction of the computing resources used by some software, which thus runs in a simulated environment called a virtual machine (V M). There are many types of virtualization; however, in this section we are most interested in full virtualization. This allows multiple full operating system instances to execute on virtual hardware, supported by a hypervisor that manages access to the actual physical hardware resources. Benefits arising from using virtualization include better efficiency in the use of the physical system resources than is typically seen using a single operating system instance. This is particularly evident in the provision of virtualized server systems. Virtualization can also provide support for multiple distinct operating systems and associated applications on the one physical system. This is more commonly seen on client systems.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There are a number of additional security concerns raised in virtualized systems as a consequence both of the multiple operating systems executing side by side and of the presence of the virtualized environment and hypervisor as a layer below the operating system kernels and the security services they provide. [C L E </a:t>
            </a:r>
            <a:r>
              <a:rPr lang="en-US" sz="1200" b="0" i="0" u="none" strike="noStrike" kern="1200" cap="none" baseline="0" dirty="0" err="1">
                <a:solidFill>
                  <a:schemeClr val="tx1"/>
                </a:solidFill>
                <a:latin typeface="Arial" pitchFamily="-107" charset="0"/>
                <a:ea typeface="Arial"/>
                <a:cs typeface="Arial"/>
                <a:sym typeface="Arial"/>
              </a:rPr>
              <a:t>E</a:t>
            </a:r>
            <a:r>
              <a:rPr lang="en-US" sz="1200" b="0" i="0" u="none" strike="noStrike" kern="1200" cap="none" baseline="0" dirty="0">
                <a:solidFill>
                  <a:schemeClr val="tx1"/>
                </a:solidFill>
                <a:latin typeface="Arial" pitchFamily="-107" charset="0"/>
                <a:ea typeface="Arial"/>
                <a:cs typeface="Arial"/>
                <a:sym typeface="Arial"/>
              </a:rPr>
              <a:t> 09] presents a survey of some of the security issues arising from such a use of virtualization, a number of which we will discuss further.</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6152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The hypervisor is software that sits between the hardware and the V M s and acts as a resource broker. Simply put, it allows multiple V M s to safely coexist on a single physical server host and share that host’s resources. The virtualizing software provides abstraction of all physical resources (such as processor, memory, network, and storage) and thus enables multiple computing stacks, called virtual machines, to be run on a single physical host.</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Each V M includes an O S, called the guest O S. This O S may be the same as the host O S, if present, or a different one. For example, a guest Windows O S could be run in a V M on top of a Linux host O S. The guest O S, in turn, supports a set of standard library functions and other binary files and applications. From the point of view of the applications and the user, this stack appears as an actual machine with hardware and an O S; thus, the term virtual machine is appropriate. In other words, it is the hardware that is being virtualized.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5803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 The principal functions performed by a hypervisor are the following:</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Execution management of V M s: Includes scheduling V M s for execution, virtual memory management to ensure V M isolation from other V M s, and context switching between various processor states. Also includes isolation of V M s to prevent conflicts in resource usage and emulation of timer and interrupt mechanisms.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Devices emulation and access control: Emulating all network and storage(block) devices that different native drivers in V M s are expecting and mediating access to physical devices by different V M 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Execution of privileged operations by hypervisor for guest V M s: Certain operations invoked by guest O S </a:t>
            </a:r>
            <a:r>
              <a:rPr lang="en-US" sz="1200" b="0" i="0" u="none" strike="noStrike" kern="1200" cap="none" dirty="0" err="1">
                <a:solidFill>
                  <a:schemeClr val="tx1"/>
                </a:solidFill>
                <a:effectLst/>
                <a:latin typeface="Arial" pitchFamily="-107" charset="0"/>
                <a:ea typeface="Arial"/>
                <a:cs typeface="Arial"/>
                <a:sym typeface="Arial"/>
              </a:rPr>
              <a:t>s</a:t>
            </a:r>
            <a:r>
              <a:rPr lang="en-US" sz="1200" b="0" i="0" u="none" strike="noStrike" kern="1200" cap="none" dirty="0">
                <a:solidFill>
                  <a:schemeClr val="tx1"/>
                </a:solidFill>
                <a:effectLst/>
                <a:latin typeface="Arial" pitchFamily="-107" charset="0"/>
                <a:ea typeface="Arial"/>
                <a:cs typeface="Arial"/>
                <a:sym typeface="Arial"/>
              </a:rPr>
              <a:t>, instead of being executed directly by the host hardware, may have to be executed on its behalf by the hypervisor because of their privileged nature.</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Management of V M s (also called V M lifecycle management): Configuring guest V M s and controlling V M states (e.g., Start, Pause, Stop).</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Administration of hypervisor platform and hypervisor software: Involves the setting of parameters for user interactions with the hypervisor host as well as hypervisor software.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26483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Long Description:</a:t>
            </a:r>
          </a:p>
          <a:p>
            <a:r>
              <a:rPr lang="en-US" sz="1200" b="0" i="0" u="none" strike="noStrike" kern="1200" cap="none" dirty="0">
                <a:solidFill>
                  <a:schemeClr val="tx1"/>
                </a:solidFill>
                <a:effectLst/>
                <a:latin typeface="Arial" pitchFamily="-107" charset="0"/>
                <a:ea typeface="Arial"/>
                <a:cs typeface="Arial"/>
                <a:sym typeface="Arial"/>
              </a:rPr>
              <a:t>Part (a): Type 1 hypervisor, native virtualization. The hypervisor is stacked on the hardware, and two virtual machines are stacked on the hypervisor. Both the virtual machine have the following layers from bottom to top. Guest O S, libraries, applications. </a:t>
            </a:r>
          </a:p>
          <a:p>
            <a:r>
              <a:rPr lang="en-US" sz="1200" b="0" i="0" u="none" strike="noStrike" kern="1200" cap="none" dirty="0">
                <a:solidFill>
                  <a:schemeClr val="tx1"/>
                </a:solidFill>
                <a:effectLst/>
                <a:latin typeface="Arial" pitchFamily="-107" charset="0"/>
                <a:ea typeface="Arial"/>
                <a:cs typeface="Arial"/>
                <a:sym typeface="Arial"/>
              </a:rPr>
              <a:t>Part (b): Type 2 hypervisor, hosted virtualization. A host O S is installed between the hardware and hype visor in the structure from part (a), while the virtual machines are stacked in the same manner.</a:t>
            </a:r>
          </a:p>
          <a:p>
            <a:r>
              <a:rPr lang="en-US" sz="1200" b="0" i="0" u="none" strike="noStrike" kern="1200" cap="none" dirty="0">
                <a:solidFill>
                  <a:schemeClr val="tx1"/>
                </a:solidFill>
                <a:effectLst/>
                <a:latin typeface="Arial" pitchFamily="-107" charset="0"/>
                <a:ea typeface="Arial"/>
                <a:cs typeface="Arial"/>
                <a:sym typeface="Arial"/>
              </a:rPr>
              <a:t>Part (c): Container, application virtualization. The basic structure has the following three layers from bottom to top. Hardware, host O S, container engine. Two sets of Libraries and applications are stacked on the container engine. The left stack contains both the library and application layers labeled as the container. While the right stack contains the applications alone are labeled as the container.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11320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 In virtualized systems, the available hardware resources must be appropriately shared among the various guest O S </a:t>
            </a:r>
            <a:r>
              <a:rPr lang="en-US" sz="1200" b="0" i="0" u="none" strike="noStrike" kern="1200" cap="none" dirty="0" err="1">
                <a:solidFill>
                  <a:schemeClr val="tx1"/>
                </a:solidFill>
                <a:effectLst/>
                <a:latin typeface="Arial" pitchFamily="-107" charset="0"/>
                <a:ea typeface="Arial"/>
                <a:cs typeface="Arial"/>
                <a:sym typeface="Arial"/>
              </a:rPr>
              <a:t>s</a:t>
            </a:r>
            <a:r>
              <a:rPr lang="en-US" sz="1200" b="0" i="0" u="none" strike="noStrike" kern="1200" cap="none" dirty="0">
                <a:solidFill>
                  <a:schemeClr val="tx1"/>
                </a:solidFill>
                <a:effectLst/>
                <a:latin typeface="Arial" pitchFamily="-107" charset="0"/>
                <a:ea typeface="Arial"/>
                <a:cs typeface="Arial"/>
                <a:sym typeface="Arial"/>
              </a:rPr>
              <a:t>. These include C P U, memory, disk, network, and other attached devices. C P U and memory are generally partitioned between these and scheduled as required. Disk storage may be partitioned, with each guest having exclusive use of some disk resources. Alternatively, a “virtual disk” may be created for each guest, which appears to it as a physical disk with a full file-system but is viewed externally as a single “disk image” file on the underlying file-system. Attached devices such as optical disks or U S B devices are generally allocated to a single guest O S at a time.</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Several alternatives exist for providing network access. The guest O S may have direct access to distinct network interface cards on the system, the hypervisor may mediate access to shared interfaces, or the hypervisor may implement virtual network interface cards for each guest, bridging or routing traffic between guests as required. This last approach uses one or more virtual network switches, which are implemented in the hypervisor kernel, and is quite common. It is arguably the most efficient approach since traffic between guests does not need to be relayed via external network links. It does have security consequences in that this traffic is not subject to monitoring by probes attached to physical networks, such as we discussed in Chapter 9. </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When a number of virtualized systems and hypervisors are grouped together in a data center, or even between data centers, the various systems need to connect to appropriate network segments, with suitable routing and firewalls connecting them together, and to the Internet. The cloud computing solutions we will discuss in Chapter 13 use this structure, as do computing solutions for some large organizations. The network connections can be made with physical, external links using I D S and firewalls to link them together as we discussed in Chapters 8 and 9. However, this approach limits the flexibility of the virtualized solution, as virtual machines can only be migrated to other hosts with the required physical network connections already in place. V L A N s can provide more flexibility in the network architecture</a:t>
            </a:r>
            <a:r>
              <a:rPr lang="en-US" sz="1200" b="0" i="0" u="none" strike="noStrike" kern="1200" cap="none" baseline="0" dirty="0">
                <a:solidFill>
                  <a:schemeClr val="tx1"/>
                </a:solidFill>
                <a:effectLst/>
                <a:latin typeface="Arial" pitchFamily="-107" charset="0"/>
                <a:ea typeface="Arial"/>
                <a:cs typeface="Arial"/>
                <a:sym typeface="Arial"/>
              </a:rPr>
              <a:t> but </a:t>
            </a:r>
            <a:r>
              <a:rPr lang="en-US" sz="1200" b="0" i="0" u="none" strike="noStrike" kern="1200" cap="none" dirty="0">
                <a:solidFill>
                  <a:schemeClr val="tx1"/>
                </a:solidFill>
                <a:effectLst/>
                <a:latin typeface="Arial" pitchFamily="-107" charset="0"/>
                <a:ea typeface="Arial"/>
                <a:cs typeface="Arial"/>
                <a:sym typeface="Arial"/>
              </a:rPr>
              <a:t>are still limited by the physical network connections and V L A N configuration.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5865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Greater flexibility still is provided by </a:t>
            </a:r>
            <a:r>
              <a:rPr lang="en-US" sz="1200" b="1" i="0" u="none" strike="noStrike" kern="1200" cap="none" dirty="0">
                <a:solidFill>
                  <a:schemeClr val="tx1"/>
                </a:solidFill>
                <a:effectLst/>
                <a:latin typeface="Arial" pitchFamily="-107" charset="0"/>
                <a:ea typeface="Arial"/>
                <a:cs typeface="Arial"/>
                <a:sym typeface="Arial"/>
              </a:rPr>
              <a:t>software-defined networks </a:t>
            </a:r>
            <a:r>
              <a:rPr lang="en-US" sz="1200" b="0" i="0" u="none" strike="noStrike" kern="1200" cap="none" dirty="0">
                <a:solidFill>
                  <a:schemeClr val="tx1"/>
                </a:solidFill>
                <a:effectLst/>
                <a:latin typeface="Arial" pitchFamily="-107" charset="0"/>
                <a:ea typeface="Arial"/>
                <a:cs typeface="Arial"/>
                <a:sym typeface="Arial"/>
              </a:rPr>
              <a:t>(S D N s), which enable network segments to logically span multiple servers within and between data centers while using the same underlying physical network. There are several possible approaches to providing S D N s, including the use of </a:t>
            </a:r>
            <a:r>
              <a:rPr lang="en-US" sz="1200" b="1" i="0" u="none" strike="noStrike" kern="1200" cap="none" dirty="0">
                <a:solidFill>
                  <a:schemeClr val="tx1"/>
                </a:solidFill>
                <a:effectLst/>
                <a:latin typeface="Arial" pitchFamily="-107" charset="0"/>
                <a:ea typeface="Arial"/>
                <a:cs typeface="Arial"/>
                <a:sym typeface="Arial"/>
              </a:rPr>
              <a:t>overlay networks</a:t>
            </a:r>
            <a:r>
              <a:rPr lang="en-US" sz="1200" b="0" i="0" u="none" strike="noStrike" kern="1200" cap="none" dirty="0">
                <a:solidFill>
                  <a:schemeClr val="tx1"/>
                </a:solidFill>
                <a:effectLst/>
                <a:latin typeface="Arial" pitchFamily="-107" charset="0"/>
                <a:ea typeface="Arial"/>
                <a:cs typeface="Arial"/>
                <a:sym typeface="Arial"/>
              </a:rPr>
              <a:t>. These abstract all layer 2 and 3 addresses from the underlying physical network into whatever logical network structure is required. And this structure can be easily changed and extended as needed. The I E T F standard D O V E (Distributed Overlay Virtual Network), which uses V X L A N (Virtual Extended Local Area Network) can be used to implement such an overlay network. With this flexible structure, it is possible to locate virtual servers, virtual I D S </a:t>
            </a:r>
            <a:r>
              <a:rPr lang="en-US" sz="1200" b="0" i="0" u="none" strike="noStrike" kern="1200" cap="none" dirty="0" err="1">
                <a:solidFill>
                  <a:schemeClr val="tx1"/>
                </a:solidFill>
                <a:effectLst/>
                <a:latin typeface="Arial" pitchFamily="-107" charset="0"/>
                <a:ea typeface="Arial"/>
                <a:cs typeface="Arial"/>
                <a:sym typeface="Arial"/>
              </a:rPr>
              <a:t>s</a:t>
            </a:r>
            <a:r>
              <a:rPr lang="en-US" sz="1200" b="0" i="0" u="none" strike="noStrike" kern="1200" cap="none" dirty="0">
                <a:solidFill>
                  <a:schemeClr val="tx1"/>
                </a:solidFill>
                <a:effectLst/>
                <a:latin typeface="Arial" pitchFamily="-107" charset="0"/>
                <a:ea typeface="Arial"/>
                <a:cs typeface="Arial"/>
                <a:sym typeface="Arial"/>
              </a:rPr>
              <a:t>, and virtual firewalls anywhere within the network as required. We further discuss the use of secure virtual networks and firewalls later in this section.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1101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A relatively recent approach to virtualization, known as container virtualization or application virtualization, is worth noting (see Figure 12.2c). In this approach, software known as a virtualization container runs on top of the host O S kernel and provides an isolated execution environment for applications. Unlike hypervisor- based V M s, containers do not aim to emulate physical servers. Instead, all containerized applications on a host share a common O S kernel. This eliminates the resources needed to run a separate O S for each application and can greatly reduce overhead.</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For containers, only a small container engine is required as support. The container engine sets up each container as an isolated instance by requesting dedicated resources from the O S for each container. Each container app then directly uses the resources of the host O S. V M virtualization functions at the border of hardware and O S. It’s able to provide strong performance isolation and security guarantees with the narrowed interface between V M s and hypervisors. Containerization,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which sits between the O S and applications, incurs lower overhead but potentially introduces greater security vulnerabilities.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0609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[C L E </a:t>
            </a:r>
            <a:r>
              <a:rPr lang="en-US" sz="1200" b="0" i="0" u="none" strike="noStrike" kern="1200" cap="none" baseline="0" dirty="0" err="1">
                <a:solidFill>
                  <a:schemeClr val="tx1"/>
                </a:solidFill>
                <a:latin typeface="Arial" pitchFamily="-107" charset="0"/>
                <a:ea typeface="Arial"/>
                <a:cs typeface="Arial"/>
                <a:sym typeface="Arial"/>
              </a:rPr>
              <a:t>E</a:t>
            </a:r>
            <a:r>
              <a:rPr lang="en-US" sz="1200" b="0" i="0" u="none" strike="noStrike" kern="1200" cap="none" baseline="0" dirty="0">
                <a:solidFill>
                  <a:schemeClr val="tx1"/>
                </a:solidFill>
                <a:latin typeface="Arial" pitchFamily="-107" charset="0"/>
                <a:ea typeface="Arial"/>
                <a:cs typeface="Arial"/>
                <a:sym typeface="Arial"/>
              </a:rPr>
              <a:t> 09] and </a:t>
            </a:r>
            <a:r>
              <a:rPr lang="en-US" sz="1200" b="0" i="0" u="none" strike="noStrike" kern="1200" cap="none" dirty="0">
                <a:solidFill>
                  <a:schemeClr val="tx1"/>
                </a:solidFill>
                <a:effectLst/>
                <a:latin typeface="Arial" pitchFamily="-107" charset="0"/>
                <a:ea typeface="Arial"/>
                <a:cs typeface="Arial"/>
                <a:sym typeface="Arial"/>
              </a:rPr>
              <a:t>N I S T S P 800-125 (</a:t>
            </a:r>
            <a:r>
              <a:rPr lang="en-US" sz="1200" b="0" i="1" u="none" strike="noStrike" kern="1200" cap="none" dirty="0">
                <a:solidFill>
                  <a:schemeClr val="tx1"/>
                </a:solidFill>
                <a:effectLst/>
                <a:latin typeface="Arial" pitchFamily="-107" charset="0"/>
                <a:ea typeface="Arial"/>
                <a:cs typeface="Arial"/>
                <a:sym typeface="Arial"/>
              </a:rPr>
              <a:t>Guide to Security for Full Virtualization Technologies</a:t>
            </a:r>
            <a:r>
              <a:rPr lang="en-US" sz="1200" b="0" i="0" u="none" strike="noStrike" kern="1200" cap="none" dirty="0">
                <a:solidFill>
                  <a:schemeClr val="tx1"/>
                </a:solidFill>
                <a:effectLst/>
                <a:latin typeface="Arial" pitchFamily="-107" charset="0"/>
                <a:ea typeface="Arial"/>
                <a:cs typeface="Arial"/>
                <a:sym typeface="Arial"/>
              </a:rPr>
              <a:t>, January 2011)</a:t>
            </a:r>
            <a:r>
              <a:rPr lang="en-US" sz="1200" b="0" i="0" u="none" strike="noStrike" kern="1200" cap="none" baseline="0" dirty="0">
                <a:solidFill>
                  <a:schemeClr val="tx1"/>
                </a:solidFill>
                <a:latin typeface="Arial" pitchFamily="-107" charset="0"/>
                <a:ea typeface="Arial"/>
                <a:cs typeface="Arial"/>
                <a:sym typeface="Arial"/>
              </a:rPr>
              <a:t> both detail a number of security concerns that result from the use of virtualized systems, including:</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 Guest O S isolation, ensuring that programs executing within a guest O S may access and use only the resources allocated to it and not covertly interact with programs or data in other guest O S </a:t>
            </a:r>
            <a:r>
              <a:rPr lang="en-US" sz="1200" b="0" i="0" u="none" strike="noStrike" kern="1200" cap="none" baseline="0" dirty="0" err="1">
                <a:solidFill>
                  <a:schemeClr val="tx1"/>
                </a:solidFill>
                <a:latin typeface="Arial" pitchFamily="-107" charset="0"/>
                <a:ea typeface="Arial"/>
                <a:cs typeface="Arial"/>
                <a:sym typeface="Arial"/>
              </a:rPr>
              <a:t>s</a:t>
            </a:r>
            <a:r>
              <a:rPr lang="en-US" sz="1200" b="0" i="0" u="none" strike="noStrike" kern="1200" cap="none" baseline="0" dirty="0">
                <a:solidFill>
                  <a:schemeClr val="tx1"/>
                </a:solidFill>
                <a:latin typeface="Arial" pitchFamily="-107" charset="0"/>
                <a:ea typeface="Arial"/>
                <a:cs typeface="Arial"/>
                <a:sym typeface="Arial"/>
              </a:rPr>
              <a:t> or in the hypervisor.</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 Guest O S monitoring by the hypervisor, which has privileged access to the programs and data in each guest O S and must be trusted as secure from subversion and compromised use of this access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 Virtualized environment security, particularly image and snapshot management, which attackers may attempt to view or modify.</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These security concerns may be regarded as an extension of the concerns we have already discussed with securing operating systems and applications. If a particular operating system and application configuration is vulnerable when running directly on hardware in some context, it will most likely also be vulnerable when running </a:t>
            </a:r>
            <a:r>
              <a:rPr lang="en-US" sz="1200" b="0" i="0" u="none" strike="noStrike" kern="1200" cap="none" dirty="0">
                <a:solidFill>
                  <a:schemeClr val="tx1"/>
                </a:solidFill>
                <a:effectLst/>
                <a:latin typeface="Arial" pitchFamily="-107" charset="0"/>
                <a:ea typeface="Arial"/>
                <a:cs typeface="Arial"/>
                <a:sym typeface="Arial"/>
              </a:rPr>
              <a:t>in a virtualized environment. And should that system actually be compromised, it would be at least as capable of attacking other nearby systems, whether they are also executing directly on hardware or running as other guests in a virtualized environment. The use of a virtualized environment may improve security by further</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isolating network traffic between guests than would be the case when such systems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run natively; however, this traffic is not visible to external I D S or firewall systems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and may require the use of virtual firewalls to manage. Furthermore, the ability of</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hypervisor to transparently monitor activity on all guest O S </a:t>
            </a:r>
            <a:r>
              <a:rPr lang="en-US" sz="1200" b="0" i="0" u="none" strike="noStrike" kern="1200" cap="none" dirty="0" err="1">
                <a:solidFill>
                  <a:schemeClr val="tx1"/>
                </a:solidFill>
                <a:effectLst/>
                <a:latin typeface="Arial" pitchFamily="-107" charset="0"/>
                <a:ea typeface="Arial"/>
                <a:cs typeface="Arial"/>
                <a:sym typeface="Arial"/>
              </a:rPr>
              <a:t>s</a:t>
            </a:r>
            <a:r>
              <a:rPr lang="en-US" sz="1200" b="0" i="0" u="none" strike="noStrike" kern="1200" cap="none" dirty="0">
                <a:solidFill>
                  <a:schemeClr val="tx1"/>
                </a:solidFill>
                <a:effectLst/>
                <a:latin typeface="Arial" pitchFamily="-107" charset="0"/>
                <a:ea typeface="Arial"/>
                <a:cs typeface="Arial"/>
                <a:sym typeface="Arial"/>
              </a:rPr>
              <a:t> may be used as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 form of virtual firewall or I D S to assist in securing these systems. However,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presence of the virtualized environment and the hypervisor may reduce security if</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vulnerabilities that attackers may exploit exist within it. Such vulnerabilities could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allow programs executing in a guest to covertly access the hypervisor and, hence,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other guest O S resources. This is known as V M escape and is of concern, as we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discussed in Section 6.8. Virtualized systems also often provide support for suspending an executing guest O S in a snapshot, saving that image and then restarting</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execution at a later time, possibly even on another system. If an attacker can view</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or modify this image, they can compromise the security of the data and programs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contained within it. The use of infrastructure with many virtualized systems within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and between data centers, linked using software-defined networks, raise further</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security concerns.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Thus, the use of virtualization adds additional layers of concern, as we have previously noted. Securing virtualized systems means extending the security process to secure and harden these additional layers. In addition to securing each guest operating system and applications, the virtualized environment and the hypervisor must also be secured.</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6775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A number of reports note that the use of a small number of basic hardening</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measures can prevent a large proportion of the attacks seen in recent years. Since</a:t>
            </a:r>
          </a:p>
          <a:p>
            <a:r>
              <a:rPr lang="en-US" sz="1200" b="0" i="0" u="none" strike="noStrike" kern="1200" cap="none" dirty="0">
                <a:solidFill>
                  <a:schemeClr val="tx1"/>
                </a:solidFill>
                <a:effectLst/>
                <a:latin typeface="Arial" pitchFamily="-107" charset="0"/>
                <a:ea typeface="Arial"/>
                <a:cs typeface="Arial"/>
                <a:sym typeface="Arial"/>
              </a:rPr>
              <a:t>2010, the Australian Signals Directorate (A S D) list of the “Strategies to Mitigate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Cyber Security Incidents” [A C S C 17] notes that implementing just four of these strategies would have prevented at least 85% of the targeted cyber intrusions investigated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by A S D. The four strategies are:</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1. Allow-list approved applications</a:t>
            </a:r>
          </a:p>
          <a:p>
            <a:r>
              <a:rPr lang="en-US" sz="1200" b="0" i="0" u="none" strike="noStrike" kern="1200" cap="none" dirty="0">
                <a:solidFill>
                  <a:schemeClr val="tx1"/>
                </a:solidFill>
                <a:effectLst/>
                <a:latin typeface="Arial" pitchFamily="-107" charset="0"/>
                <a:ea typeface="Arial"/>
                <a:cs typeface="Arial"/>
                <a:sym typeface="Arial"/>
              </a:rPr>
              <a:t>2. Patch third-party applications</a:t>
            </a:r>
          </a:p>
          <a:p>
            <a:r>
              <a:rPr lang="en-US" sz="1200" b="0" i="0" u="none" strike="noStrike" kern="1200" cap="none" dirty="0">
                <a:solidFill>
                  <a:schemeClr val="tx1"/>
                </a:solidFill>
                <a:effectLst/>
                <a:latin typeface="Arial" pitchFamily="-107" charset="0"/>
                <a:ea typeface="Arial"/>
                <a:cs typeface="Arial"/>
                <a:sym typeface="Arial"/>
              </a:rPr>
              <a:t>3. Patch operating system vulnerabilities and use the latest versions</a:t>
            </a:r>
          </a:p>
          <a:p>
            <a:r>
              <a:rPr lang="en-US" sz="1200" b="0" i="0" u="none" strike="noStrike" kern="1200" cap="none" dirty="0">
                <a:solidFill>
                  <a:schemeClr val="tx1"/>
                </a:solidFill>
                <a:effectLst/>
                <a:latin typeface="Arial" pitchFamily="-107" charset="0"/>
                <a:ea typeface="Arial"/>
                <a:cs typeface="Arial"/>
                <a:sym typeface="Arial"/>
              </a:rPr>
              <a:t>4. Restrict administrative privileges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7970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cap="none" noProof="0" dirty="0">
                <a:solidFill>
                  <a:schemeClr val="tx1"/>
                </a:solidFill>
                <a:effectLst/>
                <a:latin typeface="Arial" pitchFamily="-107" charset="0"/>
                <a:ea typeface="Arial"/>
                <a:cs typeface="Arial"/>
                <a:sym typeface="Arial"/>
              </a:rPr>
              <a:t>N I S T S P 800-125</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baseline="0" noProof="0" dirty="0">
                <a:solidFill>
                  <a:schemeClr val="tx1"/>
                </a:solidFill>
                <a:latin typeface="Arial" pitchFamily="-107" charset="0"/>
                <a:ea typeface="Arial"/>
                <a:cs typeface="Arial"/>
                <a:sym typeface="Arial"/>
              </a:rPr>
              <a:t>provides guidance for providing appropriate security in virtualized systems and states that organizations using virtualization should:</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Carefully plan the security of the virtualized system</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Secure all elements of a full virtualization solution, including the hypervisor, guest O S </a:t>
            </a:r>
            <a:r>
              <a:rPr lang="en-US" sz="1200" b="0" i="0" u="none" strike="noStrike" kern="1200" cap="none" baseline="0" noProof="0" dirty="0" err="1">
                <a:solidFill>
                  <a:schemeClr val="tx1"/>
                </a:solidFill>
                <a:latin typeface="Arial" pitchFamily="-107" charset="0"/>
                <a:ea typeface="Arial"/>
                <a:cs typeface="Arial"/>
                <a:sym typeface="Arial"/>
              </a:rPr>
              <a:t>s</a:t>
            </a:r>
            <a:r>
              <a:rPr lang="en-US" sz="1200" b="0" i="0" u="none" strike="noStrike" kern="1200" cap="none" baseline="0" noProof="0" dirty="0">
                <a:solidFill>
                  <a:schemeClr val="tx1"/>
                </a:solidFill>
                <a:latin typeface="Arial" pitchFamily="-107" charset="0"/>
                <a:ea typeface="Arial"/>
                <a:cs typeface="Arial"/>
                <a:sym typeface="Arial"/>
              </a:rPr>
              <a:t>, and virtualized infrastructure, and maintain their security</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Ensure that the hypervisor is properly secured</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Restrict and protect administrator access to the virtualization solution</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This is clearly seen as an extension of the process of securing systems that we presented earlier in this chapter.</a:t>
            </a:r>
            <a:endParaRPr lang="en-US" noProof="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4218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The hypervisor should be secured using a process similar to that of securing an operating system. That is, it should be installed in an isolated environment, from known clean media, and updated to the latest patch level in order to minimize the number of vulnerabilities that may be present. It should then be configured so that it is updated automatically, any unused services are disabled or removed, unused hardware is disconnected, appropriate introspection capabilities are used with the guest O S </a:t>
            </a:r>
            <a:r>
              <a:rPr lang="en-US" sz="1200" b="0" i="0" u="none" strike="noStrike" kern="1200" cap="none" baseline="0" dirty="0" err="1">
                <a:solidFill>
                  <a:schemeClr val="tx1"/>
                </a:solidFill>
                <a:latin typeface="Arial" pitchFamily="-107" charset="0"/>
                <a:ea typeface="Arial"/>
                <a:cs typeface="Arial"/>
                <a:sym typeface="Arial"/>
              </a:rPr>
              <a:t>s</a:t>
            </a:r>
            <a:r>
              <a:rPr lang="en-US" sz="1200" b="0" i="0" u="none" strike="noStrike" kern="1200" cap="none" baseline="0" dirty="0">
                <a:solidFill>
                  <a:schemeClr val="tx1"/>
                </a:solidFill>
                <a:latin typeface="Arial" pitchFamily="-107" charset="0"/>
                <a:ea typeface="Arial"/>
                <a:cs typeface="Arial"/>
                <a:sym typeface="Arial"/>
              </a:rPr>
              <a:t>, and the hypervisor is monitored for any signs of compromise.</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Access to the hypervisor should be limited to authorized administrators only, since these users would be capable of accessing and monitoring activity in any of the guest O S </a:t>
            </a:r>
            <a:r>
              <a:rPr lang="en-US" sz="1200" b="0" i="0" u="none" strike="noStrike" kern="1200" cap="none" baseline="0" dirty="0" err="1">
                <a:solidFill>
                  <a:schemeClr val="tx1"/>
                </a:solidFill>
                <a:latin typeface="Arial" pitchFamily="-107" charset="0"/>
                <a:ea typeface="Arial"/>
                <a:cs typeface="Arial"/>
                <a:sym typeface="Arial"/>
              </a:rPr>
              <a:t>s</a:t>
            </a:r>
            <a:r>
              <a:rPr lang="en-US" sz="1200" b="0" i="0" u="none" strike="noStrike" kern="1200" cap="none" baseline="0" dirty="0">
                <a:solidFill>
                  <a:schemeClr val="tx1"/>
                </a:solidFill>
                <a:latin typeface="Arial" pitchFamily="-107" charset="0"/>
                <a:ea typeface="Arial"/>
                <a:cs typeface="Arial"/>
                <a:sym typeface="Arial"/>
              </a:rPr>
              <a:t>. The hypervisor may support both local and remote administration. This must be configured appropriately, with suitable authentication and encryption mechanisms used, particularly when using remote administration. Remote administration access should also be considered and secured in the design of any network firewall and I D S capability in use. Ideally, such administration traffic should use a separate network with very limited, if any, access provided from outside the organization.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17352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The wider virtualization infrastructure must be carefully managed and configured. Virtualized system hypervisors manage access to hardware resources such as disk storage and network interfaces. This access must be limited to just the appropriate guest O S </a:t>
            </a:r>
            <a:r>
              <a:rPr lang="en-US" sz="1200" b="0" i="0" u="none" strike="noStrike" kern="1200" cap="none" dirty="0" err="1">
                <a:solidFill>
                  <a:schemeClr val="tx1"/>
                </a:solidFill>
                <a:effectLst/>
                <a:latin typeface="Arial" pitchFamily="-107" charset="0"/>
                <a:ea typeface="Arial"/>
                <a:cs typeface="Arial"/>
                <a:sym typeface="Arial"/>
              </a:rPr>
              <a:t>s</a:t>
            </a:r>
            <a:r>
              <a:rPr lang="en-US" sz="1200" b="0" i="0" u="none" strike="noStrike" kern="1200" cap="none" dirty="0">
                <a:solidFill>
                  <a:schemeClr val="tx1"/>
                </a:solidFill>
                <a:effectLst/>
                <a:latin typeface="Arial" pitchFamily="-107" charset="0"/>
                <a:ea typeface="Arial"/>
                <a:cs typeface="Arial"/>
                <a:sym typeface="Arial"/>
              </a:rPr>
              <a:t> that use any resource, and network connections</a:t>
            </a:r>
            <a:r>
              <a:rPr lang="en-US" sz="1200" b="0" i="0" u="none" strike="noStrike" kern="1200" cap="none" baseline="0" dirty="0">
                <a:solidFill>
                  <a:schemeClr val="tx1"/>
                </a:solidFill>
                <a:effectLst/>
                <a:latin typeface="Arial" pitchFamily="-107" charset="0"/>
                <a:ea typeface="Arial"/>
                <a:cs typeface="Arial"/>
                <a:sym typeface="Arial"/>
              </a:rPr>
              <a:t> must be</a:t>
            </a:r>
            <a:r>
              <a:rPr lang="en-US" sz="1200" b="0" i="0" u="none" strike="noStrike" kern="1200" cap="none" dirty="0">
                <a:solidFill>
                  <a:schemeClr val="tx1"/>
                </a:solidFill>
                <a:effectLst/>
                <a:latin typeface="Arial" pitchFamily="-107" charset="0"/>
                <a:ea typeface="Arial"/>
                <a:cs typeface="Arial"/>
                <a:sym typeface="Arial"/>
              </a:rPr>
              <a:t> suitably arranged. Access to V M images and snapshots must also be carefully controlled, since these are another potential point of attack.</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When multiple virtualized systems are used, N I S T S P 800-125B (</a:t>
            </a:r>
            <a:r>
              <a:rPr lang="en-US" sz="1200" b="0" i="1" u="none" strike="noStrike" kern="1200" cap="none" dirty="0">
                <a:solidFill>
                  <a:schemeClr val="tx1"/>
                </a:solidFill>
                <a:effectLst/>
                <a:latin typeface="Arial" pitchFamily="-107" charset="0"/>
                <a:ea typeface="Arial"/>
                <a:cs typeface="Arial"/>
                <a:sym typeface="Arial"/>
              </a:rPr>
              <a:t>Secure Virtual Network Configuration for Virtual Machine (V M) Protection</a:t>
            </a:r>
            <a:r>
              <a:rPr lang="en-US" sz="1200" b="0" i="0" u="none" strike="noStrike" kern="1200" cap="none" dirty="0">
                <a:solidFill>
                  <a:schemeClr val="tx1"/>
                </a:solidFill>
                <a:effectLst/>
                <a:latin typeface="Arial" pitchFamily="-107" charset="0"/>
                <a:ea typeface="Arial"/>
                <a:cs typeface="Arial"/>
                <a:sym typeface="Arial"/>
              </a:rPr>
              <a:t>, March 2016) notes three distinct categories of network traffic:</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Management traffic: used for hypervisor administration and configuration of the virtualized infrastructure.</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Infrastructure traffic: such as migration of V M images, or connections to network storage technologies.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Application traffic: between applications running V M s and to external networks. This traffic may be further separated into a number of segments, isolating traffic from applications with different sensitivity levels, or from different organizations or departments.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Traffic in each of these should be suitably isolated and protected. This requires the use of a number of network segments, connected as needed by appropriate firewall systems. These may variously use a combination of distinct physical network connections, V L A N s, or software-defined networks to provide a suitable network structure. For example, in larger installations, management and infrastructure traffic may use relatively static physical network connections, while the application traffic would use more flexible V L A N s or software-defined networks layered over a separate base physical network structure.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10761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 As we mentioned in Section 9.4, a </a:t>
            </a:r>
            <a:r>
              <a:rPr lang="en-US" sz="1200" b="1" i="0" u="none" strike="noStrike" kern="1200" cap="none" dirty="0">
                <a:solidFill>
                  <a:schemeClr val="tx1"/>
                </a:solidFill>
                <a:effectLst/>
                <a:latin typeface="Arial" pitchFamily="-107" charset="0"/>
                <a:ea typeface="Arial"/>
                <a:cs typeface="Arial"/>
                <a:sym typeface="Arial"/>
              </a:rPr>
              <a:t>virtual firewall</a:t>
            </a:r>
            <a:r>
              <a:rPr lang="en-US" sz="1200" b="0" i="0" u="none" strike="noStrike" kern="1200" cap="none" dirty="0">
                <a:solidFill>
                  <a:schemeClr val="tx1"/>
                </a:solidFill>
                <a:effectLst/>
                <a:latin typeface="Arial" pitchFamily="-107" charset="0"/>
                <a:ea typeface="Arial"/>
                <a:cs typeface="Arial"/>
                <a:sym typeface="Arial"/>
              </a:rPr>
              <a:t> provides firewall capabilities for the network traffic flowing between systems hosted in a virtualized or cloud environment that does not require this traffic to be routed out to a physically separate network supporting traditional firewall services. These capabilities may be provided by a combination of:</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a:t>
            </a:r>
            <a:r>
              <a:rPr lang="en-US" sz="1200" b="1" i="0" u="none" strike="noStrike" kern="1200" cap="none" dirty="0">
                <a:solidFill>
                  <a:schemeClr val="tx1"/>
                </a:solidFill>
                <a:effectLst/>
                <a:latin typeface="Arial" pitchFamily="-107" charset="0"/>
                <a:ea typeface="Arial"/>
                <a:cs typeface="Arial"/>
                <a:sym typeface="Arial"/>
              </a:rPr>
              <a:t>V M Bastion Host:</a:t>
            </a:r>
            <a:r>
              <a:rPr lang="en-US" sz="1200" b="0" i="0" u="none" strike="noStrike" kern="1200" cap="none" dirty="0">
                <a:solidFill>
                  <a:schemeClr val="tx1"/>
                </a:solidFill>
                <a:effectLst/>
                <a:latin typeface="Arial" pitchFamily="-107" charset="0"/>
                <a:ea typeface="Arial"/>
                <a:cs typeface="Arial"/>
                <a:sym typeface="Arial"/>
              </a:rPr>
              <a:t> Where a separate V M is used as a bastion host supporting the same firewall systems and services that could be configured to run on a physically separate bastion, including possibly I D S and I P S services. The network connections used by other V M s are configured to connect them to suitable sub-networks. These are connected to distinct virtual network interfaces on the V M Bastion Host, which can monitor and route traffic between them in the same manner and with the same configuration possibilities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as on a physically separate bastion host. Such systems may be provided as a virtual U T M installed into a suitably hardened V M that can be easily loaded, configured, and run as needed. A disadvantage of this approach is that these virtual bastions compete for the same hypervisor host resources as other V M s on that system.</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a:t>
            </a:r>
            <a:r>
              <a:rPr lang="en-US" sz="1200" b="1" i="0" u="none" strike="noStrike" kern="1200" cap="none" dirty="0">
                <a:solidFill>
                  <a:schemeClr val="tx1"/>
                </a:solidFill>
                <a:effectLst/>
                <a:latin typeface="Arial" pitchFamily="-107" charset="0"/>
                <a:ea typeface="Arial"/>
                <a:cs typeface="Arial"/>
                <a:sym typeface="Arial"/>
              </a:rPr>
              <a:t>V M Host-Based Firewall:</a:t>
            </a:r>
            <a:r>
              <a:rPr lang="en-US" sz="1200" b="0" i="0" u="none" strike="noStrike" kern="1200" cap="none" dirty="0">
                <a:solidFill>
                  <a:schemeClr val="tx1"/>
                </a:solidFill>
                <a:effectLst/>
                <a:latin typeface="Arial" pitchFamily="-107" charset="0"/>
                <a:ea typeface="Arial"/>
                <a:cs typeface="Arial"/>
                <a:sym typeface="Arial"/>
              </a:rPr>
              <a:t> Where host-based firewall capabilities provided by the guest O S running on the V M are configured to secure that host in the same manner as used in physically separate systems.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a:t>
            </a:r>
            <a:r>
              <a:rPr lang="en-US" sz="1200" b="1" i="0" u="none" strike="noStrike" kern="1200" cap="none" dirty="0">
                <a:solidFill>
                  <a:schemeClr val="tx1"/>
                </a:solidFill>
                <a:effectLst/>
                <a:latin typeface="Arial" pitchFamily="-107" charset="0"/>
                <a:ea typeface="Arial"/>
                <a:cs typeface="Arial"/>
                <a:sym typeface="Arial"/>
              </a:rPr>
              <a:t>Hypervisor Firewall:</a:t>
            </a:r>
            <a:r>
              <a:rPr lang="en-US" sz="1200" b="0" i="0" u="none" strike="noStrike" kern="1200" cap="none" dirty="0">
                <a:solidFill>
                  <a:schemeClr val="tx1"/>
                </a:solidFill>
                <a:effectLst/>
                <a:latin typeface="Arial" pitchFamily="-107" charset="0"/>
                <a:ea typeface="Arial"/>
                <a:cs typeface="Arial"/>
                <a:sym typeface="Arial"/>
              </a:rPr>
              <a:t> Where firewall capabilities are provided directly by the hypervisor. These capabilities range from stateless or stateful packet inspection in the virtual network switches that forward network traffic between V M s, to a full hypervisor firewall capable of monitoring all activity within its V M s. This latter variant provides capabilities of both host-based and bastion host firewalls, but from a location outside the traditional host and network structure. It can be more secure than the other alternatives, as it is not part of the virtualized network, nor is it visible as a separate V M. It may also be more efficient than the alternatives, since the resource monitoring and filtering occur within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hypervisor kernel running directly on the hardware. However, it requires a hypervisor that supports these features, which also adds to its complexity.</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When used in large-scale virtualized environments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with many virtualized systems linked with V L A N s or software-defined networks across one or more data centers, virtual firewall bastions can be provisioned and located as needed where suitable resources are available. This provides a greater level of flexibility and scalability than many traditional structures can support. However, there may still be a need for some physical firewall systems, especially to support very high traffic volumes either between virtual servers or on their connection to the wider Internet.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88579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Hosted virtualized systems, as typically</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used on client systems, pose some additional security concerns. These result from</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presence of the host OS under, and other host applications beside, the hypervisor and its guest OSs. Hence, there are yet more layers to secure. Further,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users of such systems often have full access to configure the hypervisor and to</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any VM images and snapshots. In this case, the use of virtualization is more to</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provide additional features and to support multiple operating systems and applications than to isolate these systems and data from each other and from the users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of these systems.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It is possible to design a host system and virtualization solution that is more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protected from access and modification by the users. This approach may be used to</a:t>
            </a:r>
          </a:p>
          <a:p>
            <a:r>
              <a:rPr lang="en-US" sz="1200" b="0" i="0" u="none" strike="noStrike" kern="1200" cap="none" dirty="0">
                <a:solidFill>
                  <a:schemeClr val="tx1"/>
                </a:solidFill>
                <a:effectLst/>
                <a:latin typeface="Arial" pitchFamily="-107" charset="0"/>
                <a:ea typeface="Arial"/>
                <a:cs typeface="Arial"/>
                <a:sym typeface="Arial"/>
              </a:rPr>
              <a:t>support well-secured guest O S images used to provide access to enterprise networks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and data and to support central administration and update of these images. However,</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there will remain security concerns from possible compromise of the underlying host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O S unless it is adequately secured and managed.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8777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To provide strong computer security involves both design and implementation. It is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difficult, in designing any hardware or software module, to be assured that the design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does in fact provide the level of security that was intended. This difficulty results in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many unanticipated security vulnerabilities. Even if the design is in some sense correct, it is difficult, if not impossible, to implement the design without errors or bugs,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providing yet another host of vulnerabilities. These problems have led to a desire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to develop a method to prove, logically or mathematically, that a particular design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does satisfy a stated set of security requirements and that the implementation of that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design faithfully conforms to the design specification. Initially, research in this area</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was funded by the U.S. Department of Defense and considerable progress was made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in developing models and in applying them to prototype systems. This work was based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on the Bell-LaPadula (BLP) model that we introduced in Section 4.5. Because of cost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and performance issues, trusted computer systems did not gain a serious foothold in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commercial market. More recently, the interest in trust has re-emerged, with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work on trusted computer platforms, a topic we explore in the next section.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40474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Initial work on trusted computers and trusted operating systems was based on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reference monitor concept, depicted in Figure 12.3. The reference monitor is a controlling element in the hardware and operating system of a computer that regulates the access of subjects to objects on the basis of security parameters of the subject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and object. The reference monitor has access to a file, known as the security kernel database, that lists the access privileges (security clearance) of each subject and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protection attributes (classification level) of each object. The reference monitor</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enforces the security rules from the Bell-LaPadula model (no read up, no write down)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and has the following properties: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Complete mediation: The security rules are enforced on every access, not just,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for example, when a file is opened.</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Isolation: The reference monitor and database are protected from unauthorized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modification.</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Verifiability: The reference monitor’s correctness must be provable. That is, it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must be possible to demonstrate mathematically that the reference monitor</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enforces the security rules and provides complete mediation and isolation.</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These are stiff requirements. The requirement for complete mediation means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that every access to data within main memory and on disk and tape must be mediated. Pure software implementations impose too high a performance penalty to be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practical; the solution must be at least partly in hardware. The requirement for isolation means it must not be possible for an attacker, no matter how clever, to change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logic of the reference monitor or the contents of the security kernel database.</a:t>
            </a:r>
          </a:p>
          <a:p>
            <a:r>
              <a:rPr lang="en-US" sz="1200" b="0" i="0" u="none" strike="noStrike" kern="1200" cap="none" dirty="0">
                <a:solidFill>
                  <a:schemeClr val="tx1"/>
                </a:solidFill>
                <a:effectLst/>
                <a:latin typeface="Arial" pitchFamily="-107" charset="0"/>
                <a:ea typeface="Arial"/>
                <a:cs typeface="Arial"/>
                <a:sym typeface="Arial"/>
              </a:rPr>
              <a:t>Finally, the requirement for mathematical proof is formidable for something as complex as a general-purpose computer. A system that can provide such verification is referred to as a trustworthy system. A final element illustrated in Figure 12.3 is an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audit file. Important security events, such as detected security violations and authorized changes to the security kernel database, are stored in the audit file.</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Long Description:</a:t>
            </a:r>
          </a:p>
          <a:p>
            <a:r>
              <a:rPr lang="en-US" sz="1200" b="0" i="0" u="none" strike="noStrike" kern="1200" cap="none" dirty="0">
                <a:solidFill>
                  <a:schemeClr val="tx1"/>
                </a:solidFill>
                <a:effectLst/>
                <a:latin typeface="Arial" pitchFamily="-107" charset="0"/>
                <a:ea typeface="Arial"/>
                <a:cs typeface="Arial"/>
                <a:sym typeface="Arial"/>
              </a:rPr>
              <a:t>The central box is labeled Reference monitor (policy). A set of stacked squares labeled Subjects are placed to the left, and an arrow extends toward right from the subjects to the reference monitor (policy). A set of squares labeled Objects are placed on the right and an arrow extends toward right from the reference monitor to the objects. A cylinder labeled Audit file is placed on the top, while an arrow extends upward from the reference monitor. A larger cylinder labeled Security kernel database is placed below the reference monitor. This cylinder is inscribed with a note Subject: security clearance, Object: security classification, with an arrow extending upward and downward between both the cylinder and the reference monitor.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41779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tx1"/>
                </a:solidFill>
                <a:effectLst/>
                <a:latin typeface="Arial" pitchFamily="-107" charset="0"/>
                <a:ea typeface="Arial"/>
                <a:cs typeface="Arial"/>
                <a:sym typeface="Arial"/>
              </a:rPr>
              <a:t>The work done by the National Security Agency and other U.S. government agencies</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to develop requirements and evaluation criteria for trusted systems resulted in the</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publication of the Trusted Computer System Evaluation Criteria (T C S E C), informally known as the Orange Book, in the early 1980s. This focused primarily on protecting</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information confidentiality. Subsequently, other countries started work to develop</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criteria based on the T C S E C that were more flexible and adaptable to the evolving</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nature of I T. The process of merging, extending, and consolidating these various efforts</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eventually resulted in the development of the Common Criteria in the late 1990s.</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The Common Criteria (C C) for Information Technology and Security Evaluation are</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I S O standards for specifying security requirements and defining evaluation criteria</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[C </a:t>
            </a:r>
            <a:r>
              <a:rPr lang="en-US" sz="1200" b="0" i="0" u="none" strike="noStrike" kern="1200" cap="none" noProof="0" dirty="0" err="1">
                <a:solidFill>
                  <a:schemeClr val="tx1"/>
                </a:solidFill>
                <a:effectLst/>
                <a:latin typeface="Arial" pitchFamily="-107" charset="0"/>
                <a:ea typeface="Arial"/>
                <a:cs typeface="Arial"/>
                <a:sym typeface="Arial"/>
              </a:rPr>
              <a:t>C</a:t>
            </a:r>
            <a:r>
              <a:rPr lang="en-US" sz="1200" b="0" i="0" u="none" strike="noStrike" kern="1200" cap="none" noProof="0" dirty="0">
                <a:solidFill>
                  <a:schemeClr val="tx1"/>
                </a:solidFill>
                <a:effectLst/>
                <a:latin typeface="Arial" pitchFamily="-107" charset="0"/>
                <a:ea typeface="Arial"/>
                <a:cs typeface="Arial"/>
                <a:sym typeface="Arial"/>
              </a:rPr>
              <a:t> P S 12a][C </a:t>
            </a:r>
            <a:r>
              <a:rPr lang="en-US" sz="1200" b="0" i="0" u="none" strike="noStrike" kern="1200" cap="none" noProof="0" dirty="0" err="1">
                <a:solidFill>
                  <a:schemeClr val="tx1"/>
                </a:solidFill>
                <a:effectLst/>
                <a:latin typeface="Arial" pitchFamily="-107" charset="0"/>
                <a:ea typeface="Arial"/>
                <a:cs typeface="Arial"/>
                <a:sym typeface="Arial"/>
              </a:rPr>
              <a:t>C</a:t>
            </a:r>
            <a:r>
              <a:rPr lang="en-US" sz="1200" b="0" i="0" u="none" strike="noStrike" kern="1200" cap="none" noProof="0" dirty="0">
                <a:solidFill>
                  <a:schemeClr val="tx1"/>
                </a:solidFill>
                <a:effectLst/>
                <a:latin typeface="Arial" pitchFamily="-107" charset="0"/>
                <a:ea typeface="Arial"/>
                <a:cs typeface="Arial"/>
                <a:sym typeface="Arial"/>
              </a:rPr>
              <a:t> P S 12b]. The aim of these standards is to provide greater confidence in</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the security of IT products as a result of formal actions taken during the process of</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developing, evaluating, and operating these products. In the development stage, the</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C </a:t>
            </a:r>
            <a:r>
              <a:rPr lang="en-US" sz="1200" b="0" i="0" u="none" strike="noStrike" kern="1200" cap="none" noProof="0" dirty="0" err="1">
                <a:solidFill>
                  <a:schemeClr val="tx1"/>
                </a:solidFill>
                <a:effectLst/>
                <a:latin typeface="Arial" pitchFamily="-107" charset="0"/>
                <a:ea typeface="Arial"/>
                <a:cs typeface="Arial"/>
                <a:sym typeface="Arial"/>
              </a:rPr>
              <a:t>C</a:t>
            </a:r>
            <a:r>
              <a:rPr lang="en-US" sz="1200" b="0" i="0" u="none" strike="noStrike" kern="1200" cap="none" noProof="0" dirty="0">
                <a:solidFill>
                  <a:schemeClr val="tx1"/>
                </a:solidFill>
                <a:effectLst/>
                <a:latin typeface="Arial" pitchFamily="-107" charset="0"/>
                <a:ea typeface="Arial"/>
                <a:cs typeface="Arial"/>
                <a:sym typeface="Arial"/>
              </a:rPr>
              <a:t> defines sets of I T requirements of known validity that can be used to establish</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the security requirements of prospective products and systems. Then the C </a:t>
            </a:r>
            <a:r>
              <a:rPr lang="en-US" sz="1200" b="0" i="0" u="none" strike="noStrike" kern="1200" cap="none" noProof="0" dirty="0" err="1">
                <a:solidFill>
                  <a:schemeClr val="tx1"/>
                </a:solidFill>
                <a:effectLst/>
                <a:latin typeface="Arial" pitchFamily="-107" charset="0"/>
                <a:ea typeface="Arial"/>
                <a:cs typeface="Arial"/>
                <a:sym typeface="Arial"/>
              </a:rPr>
              <a:t>C</a:t>
            </a:r>
            <a:r>
              <a:rPr lang="en-US" sz="1200" b="0" i="0" u="none" strike="noStrike" kern="1200" cap="none" noProof="0" dirty="0">
                <a:solidFill>
                  <a:schemeClr val="tx1"/>
                </a:solidFill>
                <a:effectLst/>
                <a:latin typeface="Arial" pitchFamily="-107" charset="0"/>
                <a:ea typeface="Arial"/>
                <a:cs typeface="Arial"/>
                <a:sym typeface="Arial"/>
              </a:rPr>
              <a:t> details</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how a specific product can be evaluated against these known requirements, to provide</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confirmation that it does indeed meet them, with an appropriate level of confidence.</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Lastly, when in operation the evolving I T environment may reveal new vulnerabilities</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noProof="0" dirty="0">
                <a:solidFill>
                  <a:schemeClr val="tx1"/>
                </a:solidFill>
                <a:effectLst/>
                <a:latin typeface="Arial" pitchFamily="-107" charset="0"/>
                <a:ea typeface="Arial"/>
                <a:cs typeface="Arial"/>
                <a:sym typeface="Arial"/>
              </a:rPr>
              <a:t>or concerns. The C </a:t>
            </a:r>
            <a:r>
              <a:rPr lang="en-US" sz="1200" b="0" i="0" u="none" strike="noStrike" kern="1200" cap="none" noProof="0" dirty="0" err="1">
                <a:solidFill>
                  <a:schemeClr val="tx1"/>
                </a:solidFill>
                <a:effectLst/>
                <a:latin typeface="Arial" pitchFamily="-107" charset="0"/>
                <a:ea typeface="Arial"/>
                <a:cs typeface="Arial"/>
                <a:sym typeface="Arial"/>
              </a:rPr>
              <a:t>C</a:t>
            </a:r>
            <a:r>
              <a:rPr lang="en-US" sz="1200" b="0" i="0" u="none" strike="noStrike" kern="1200" cap="none" noProof="0" dirty="0">
                <a:solidFill>
                  <a:schemeClr val="tx1"/>
                </a:solidFill>
                <a:effectLst/>
                <a:latin typeface="Arial" pitchFamily="-107" charset="0"/>
                <a:ea typeface="Arial"/>
                <a:cs typeface="Arial"/>
                <a:sym typeface="Arial"/>
              </a:rPr>
              <a:t> details a process for responding to such changes, and possibly</a:t>
            </a:r>
            <a:r>
              <a:rPr lang="en-US" sz="1200" b="0" i="0" u="none" strike="noStrike" kern="1200" cap="none" baseline="0" noProof="0" dirty="0">
                <a:solidFill>
                  <a:schemeClr val="tx1"/>
                </a:solidFill>
                <a:effectLst/>
                <a:latin typeface="Arial" pitchFamily="-107" charset="0"/>
                <a:ea typeface="Arial"/>
                <a:cs typeface="Arial"/>
                <a:sym typeface="Arial"/>
              </a:rPr>
              <a:t> re-evaluating the product. Following successful evaluation, a particular product may be listed as C </a:t>
            </a:r>
            <a:r>
              <a:rPr lang="en-US" sz="1200" b="0" i="0" u="none" strike="noStrike" kern="1200" cap="none" baseline="0" noProof="0" dirty="0" err="1">
                <a:solidFill>
                  <a:schemeClr val="tx1"/>
                </a:solidFill>
                <a:effectLst/>
                <a:latin typeface="Arial" pitchFamily="-107" charset="0"/>
                <a:ea typeface="Arial"/>
                <a:cs typeface="Arial"/>
                <a:sym typeface="Arial"/>
              </a:rPr>
              <a:t>C</a:t>
            </a:r>
            <a:r>
              <a:rPr lang="en-US" sz="1200" b="0" i="0" u="none" strike="noStrike" kern="1200" cap="none" baseline="0" noProof="0" dirty="0">
                <a:solidFill>
                  <a:schemeClr val="tx1"/>
                </a:solidFill>
                <a:effectLst/>
                <a:latin typeface="Arial" pitchFamily="-107" charset="0"/>
                <a:ea typeface="Arial"/>
                <a:cs typeface="Arial"/>
                <a:sym typeface="Arial"/>
              </a:rPr>
              <a:t> certified or validated by the appropriate national agency, such as N I S T/N S A in the United States. That agency publishes lists of evaluated products, which are used by government and industry purchasers who need to use such products. The C </a:t>
            </a:r>
            <a:r>
              <a:rPr lang="en-US" sz="1200" b="0" i="0" u="none" strike="noStrike" kern="1200" cap="none" baseline="0" noProof="0" dirty="0" err="1">
                <a:solidFill>
                  <a:schemeClr val="tx1"/>
                </a:solidFill>
                <a:effectLst/>
                <a:latin typeface="Arial" pitchFamily="-107" charset="0"/>
                <a:ea typeface="Arial"/>
                <a:cs typeface="Arial"/>
                <a:sym typeface="Arial"/>
              </a:rPr>
              <a:t>C</a:t>
            </a:r>
            <a:r>
              <a:rPr lang="en-US" sz="1200" b="0" i="0" u="none" strike="noStrike" kern="1200" cap="none" baseline="0" noProof="0" dirty="0">
                <a:solidFill>
                  <a:schemeClr val="tx1"/>
                </a:solidFill>
                <a:effectLst/>
                <a:latin typeface="Arial" pitchFamily="-107" charset="0"/>
                <a:ea typeface="Arial"/>
                <a:cs typeface="Arial"/>
                <a:sym typeface="Arial"/>
              </a:rPr>
              <a:t> defines a common set of potential security requirements for use in evaluation. The term target of evaluation (T O E) refers to that part of the product or system that is subject to evaluation. The requirements fall into two categories:</a:t>
            </a:r>
          </a:p>
          <a:p>
            <a:endParaRPr lang="en-US" sz="1200" b="0" i="0" u="none" strike="noStrike" kern="1200" cap="none" baseline="0" noProof="0" dirty="0">
              <a:solidFill>
                <a:schemeClr val="tx1"/>
              </a:solidFill>
              <a:effectLst/>
              <a:latin typeface="Arial" pitchFamily="-107" charset="0"/>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1. </a:t>
            </a:r>
            <a:r>
              <a:rPr lang="en-US" sz="1200" b="1" i="0" u="none" strike="noStrike" kern="1200" cap="none" noProof="0" dirty="0">
                <a:solidFill>
                  <a:schemeClr val="dk1"/>
                </a:solidFill>
                <a:effectLst/>
                <a:latin typeface="Arial"/>
                <a:ea typeface="Arial"/>
                <a:cs typeface="Arial"/>
                <a:sym typeface="Arial"/>
              </a:rPr>
              <a:t>Functional requirements</a:t>
            </a:r>
            <a:r>
              <a:rPr lang="en-US" sz="1200" b="0" i="0" u="none" strike="noStrike" kern="1200" cap="none" noProof="0" dirty="0">
                <a:solidFill>
                  <a:schemeClr val="dk1"/>
                </a:solidFill>
                <a:effectLst/>
                <a:latin typeface="Arial"/>
                <a:ea typeface="Arial"/>
                <a:cs typeface="Arial"/>
                <a:sym typeface="Arial"/>
              </a:rPr>
              <a:t>: Define desired security </a:t>
            </a:r>
            <a:r>
              <a:rPr lang="en-US" sz="1200" b="0" i="0" u="none" strike="noStrike" kern="1200" cap="none" noProof="0" dirty="0" err="1">
                <a:solidFill>
                  <a:schemeClr val="dk1"/>
                </a:solidFill>
                <a:effectLst/>
                <a:latin typeface="Arial"/>
                <a:ea typeface="Arial"/>
                <a:cs typeface="Arial"/>
                <a:sym typeface="Arial"/>
              </a:rPr>
              <a:t>behaviour</a:t>
            </a:r>
            <a:r>
              <a:rPr lang="en-US" sz="1200" b="0" i="0" u="none" strike="noStrike" kern="1200" cap="none" noProof="0" dirty="0">
                <a:solidFill>
                  <a:schemeClr val="dk1"/>
                </a:solidFill>
                <a:effectLst/>
                <a:latin typeface="Arial"/>
                <a:ea typeface="Arial"/>
                <a:cs typeface="Arial"/>
                <a:sym typeface="Arial"/>
              </a:rPr>
              <a:t>. C </a:t>
            </a:r>
            <a:r>
              <a:rPr lang="en-US" sz="1200" b="0" i="0" u="none" strike="noStrike" kern="1200" cap="none" noProof="0" dirty="0" err="1">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documents establish a set of security functional components that provide a standard way of expressing the security functional requirements for a T O E.</a:t>
            </a:r>
          </a:p>
          <a:p>
            <a:r>
              <a:rPr lang="en-US" sz="1200" b="0" i="0" u="none" strike="noStrike" kern="1200" cap="none" noProof="0" dirty="0">
                <a:solidFill>
                  <a:schemeClr val="dk1"/>
                </a:solidFill>
                <a:effectLst/>
                <a:latin typeface="Arial"/>
                <a:ea typeface="Arial"/>
                <a:cs typeface="Arial"/>
                <a:sym typeface="Arial"/>
              </a:rPr>
              <a:t>2. </a:t>
            </a:r>
            <a:r>
              <a:rPr lang="en-US" sz="1200" b="1" i="0" u="none" strike="noStrike" kern="1200" cap="none" noProof="0" dirty="0">
                <a:solidFill>
                  <a:schemeClr val="dk1"/>
                </a:solidFill>
                <a:effectLst/>
                <a:latin typeface="Arial"/>
                <a:ea typeface="Arial"/>
                <a:cs typeface="Arial"/>
                <a:sym typeface="Arial"/>
              </a:rPr>
              <a:t>Assurance requirements</a:t>
            </a:r>
            <a:r>
              <a:rPr lang="en-US" sz="1200" b="0" i="0" u="none" strike="noStrike" kern="1200" cap="none" noProof="0" dirty="0">
                <a:solidFill>
                  <a:schemeClr val="dk1"/>
                </a:solidFill>
                <a:effectLst/>
                <a:latin typeface="Arial"/>
                <a:ea typeface="Arial"/>
                <a:cs typeface="Arial"/>
                <a:sym typeface="Arial"/>
              </a:rPr>
              <a:t>: The basis for gaining confidence that the claimed security measures are effective and implemented correctly. C </a:t>
            </a:r>
            <a:r>
              <a:rPr lang="en-US" sz="1200" b="0" i="0" u="none" strike="noStrike" kern="1200" cap="none" noProof="0" dirty="0" err="1">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documents establish a set of assurance components that provide a standard way of expressing the assurance requirements for a T O E.</a:t>
            </a:r>
          </a:p>
          <a:p>
            <a:r>
              <a:rPr lang="en-US" sz="1200" b="0" i="0" u="none" strike="noStrike" kern="1200" cap="none" noProof="0" dirty="0">
                <a:solidFill>
                  <a:schemeClr val="dk1"/>
                </a:solidFill>
                <a:effectLst/>
                <a:latin typeface="Arial"/>
                <a:ea typeface="Arial"/>
                <a:cs typeface="Arial"/>
                <a:sym typeface="Arial"/>
              </a:rPr>
              <a:t> </a:t>
            </a:r>
          </a:p>
          <a:p>
            <a:r>
              <a:rPr lang="en-US" sz="1200" b="0" i="0" u="none" strike="noStrike" kern="1200" cap="none" noProof="0" dirty="0">
                <a:solidFill>
                  <a:schemeClr val="dk1"/>
                </a:solidFill>
                <a:effectLst/>
                <a:latin typeface="Arial"/>
                <a:ea typeface="Arial"/>
                <a:cs typeface="Arial"/>
                <a:sym typeface="Arial"/>
              </a:rPr>
              <a:t>Both functional requirements and assurance requirements are organized into Classes. A class is a collection of requirements that share a common focus or intent. Each of these classes contains a number of families. The requirements within each family share security objectives, but differ in emphasis or rigor. Each family, in turn, contains one or more components. A component describes a specific set of security requirements and is the smallest selectable set of security requirements for inclusion in the structures defined in the C </a:t>
            </a:r>
            <a:r>
              <a:rPr lang="en-US" sz="1200" b="0" i="0" u="none" strike="noStrike" kern="1200" cap="none" noProof="0" dirty="0" err="1">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We briefly describe the structure of the Privacy Class in Section 19.3. Sets of functional and assurance components may be grouped together into reusable packages, which are known to be useful in meeting identified objectives. An example of such a package would be functional components required for Discretionary Access Controls.</a:t>
            </a:r>
            <a:br>
              <a:rPr lang="en-US" sz="1200" b="0" i="0" u="none" strike="noStrike" kern="1200" cap="none" noProof="0" dirty="0">
                <a:solidFill>
                  <a:schemeClr val="dk1"/>
                </a:solidFill>
                <a:effectLst/>
                <a:latin typeface="Arial"/>
                <a:ea typeface="Arial"/>
                <a:cs typeface="Arial"/>
                <a:sym typeface="Arial"/>
              </a:rPr>
            </a:br>
            <a:r>
              <a:rPr lang="en-US" sz="1200" b="0" i="0" u="none" strike="noStrike" kern="1200" cap="none" noProof="0" dirty="0">
                <a:solidFill>
                  <a:schemeClr val="dk1"/>
                </a:solidFill>
                <a:effectLst/>
                <a:latin typeface="Arial"/>
                <a:ea typeface="Arial"/>
                <a:cs typeface="Arial"/>
                <a:sym typeface="Arial"/>
              </a:rPr>
              <a:t> </a:t>
            </a:r>
          </a:p>
          <a:p>
            <a:r>
              <a:rPr lang="en-US" sz="1200" b="0" i="0" u="none" strike="noStrike" kern="1200" cap="none" noProof="0" dirty="0">
                <a:solidFill>
                  <a:schemeClr val="dk1"/>
                </a:solidFill>
                <a:effectLst/>
                <a:latin typeface="Arial"/>
                <a:ea typeface="Arial"/>
                <a:cs typeface="Arial"/>
                <a:sym typeface="Arial"/>
              </a:rPr>
              <a:t>During the evaluation process, a product is evaluated to a specific assurance level, defined as a measure of confidence that the security features and architecture of an information system (I S) accurately mediate and enforce security policy. If the security features of an IS are relied on to protect classified or sensitive information and restrict user access, the features must be tested to ensure that the security policy is enforced.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71983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cap="none" dirty="0">
              <a:solidFill>
                <a:schemeClr val="tx1"/>
              </a:solidFill>
              <a:effectLst/>
              <a:latin typeface="Arial" pitchFamily="-107" charset="0"/>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20186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noProof="0" dirty="0">
                <a:solidFill>
                  <a:schemeClr val="dk1"/>
                </a:solidFill>
                <a:effectLst/>
                <a:latin typeface="Arial"/>
                <a:ea typeface="Arial"/>
                <a:cs typeface="Arial"/>
                <a:sym typeface="Arial"/>
              </a:rPr>
              <a:t>The C </a:t>
            </a:r>
            <a:r>
              <a:rPr lang="en-US" sz="1200" b="0" i="0" u="none" strike="noStrike" kern="1200" cap="none" noProof="0" dirty="0" err="1">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defines a scale for rating assurance consisting of seven evaluation assurance levels (E A L s) ranging from the least rigor and scope for assurance evidence (E A L 1) to the most (E A L 7). The levels are as follows:</a:t>
            </a:r>
          </a:p>
          <a:p>
            <a:r>
              <a:rPr lang="en-US" sz="1200" b="0" i="0" u="none" strike="noStrike" kern="1200" cap="none" noProof="0" dirty="0">
                <a:solidFill>
                  <a:schemeClr val="dk1"/>
                </a:solidFill>
                <a:effectLst/>
                <a:latin typeface="Arial"/>
                <a:ea typeface="Arial"/>
                <a:cs typeface="Arial"/>
                <a:sym typeface="Arial"/>
              </a:rPr>
              <a:t> </a:t>
            </a:r>
          </a:p>
          <a:p>
            <a:r>
              <a:rPr lang="en-US" sz="1200" b="0" i="0" u="none" strike="noStrike" kern="1200" cap="none" noProof="0" dirty="0">
                <a:solidFill>
                  <a:schemeClr val="dk1"/>
                </a:solidFill>
                <a:effectLst/>
                <a:latin typeface="Arial"/>
                <a:ea typeface="Arial"/>
                <a:cs typeface="Arial"/>
                <a:sym typeface="Arial"/>
              </a:rPr>
              <a:t>• E A L 1: functionally tested</a:t>
            </a:r>
          </a:p>
          <a:p>
            <a:r>
              <a:rPr lang="en-US" sz="1200" b="0" i="0" u="none" strike="noStrike" kern="1200" cap="none" noProof="0" dirty="0">
                <a:solidFill>
                  <a:schemeClr val="dk1"/>
                </a:solidFill>
                <a:effectLst/>
                <a:latin typeface="Arial"/>
                <a:ea typeface="Arial"/>
                <a:cs typeface="Arial"/>
                <a:sym typeface="Arial"/>
              </a:rPr>
              <a:t>• E A L 2: structurally tested</a:t>
            </a:r>
          </a:p>
          <a:p>
            <a:r>
              <a:rPr lang="en-US" sz="1200" b="0" i="0" u="none" strike="noStrike" kern="1200" cap="none" noProof="0" dirty="0">
                <a:solidFill>
                  <a:schemeClr val="dk1"/>
                </a:solidFill>
                <a:effectLst/>
                <a:latin typeface="Arial"/>
                <a:ea typeface="Arial"/>
                <a:cs typeface="Arial"/>
                <a:sym typeface="Arial"/>
              </a:rPr>
              <a:t>• E A L 3: methodically tested and checked</a:t>
            </a:r>
          </a:p>
          <a:p>
            <a:r>
              <a:rPr lang="en-US" sz="1200" b="0" i="0" u="none" strike="noStrike" kern="1200" cap="none" noProof="0" dirty="0">
                <a:solidFill>
                  <a:schemeClr val="dk1"/>
                </a:solidFill>
                <a:effectLst/>
                <a:latin typeface="Arial"/>
                <a:ea typeface="Arial"/>
                <a:cs typeface="Arial"/>
                <a:sym typeface="Arial"/>
              </a:rPr>
              <a:t>• E A L 4: methodically designed, tested, and reviewed</a:t>
            </a:r>
          </a:p>
          <a:p>
            <a:r>
              <a:rPr lang="en-US" sz="1200" b="0" i="0" u="none" strike="noStrike" kern="1200" cap="none" noProof="0" dirty="0">
                <a:solidFill>
                  <a:schemeClr val="dk1"/>
                </a:solidFill>
                <a:effectLst/>
                <a:latin typeface="Arial"/>
                <a:ea typeface="Arial"/>
                <a:cs typeface="Arial"/>
                <a:sym typeface="Arial"/>
              </a:rPr>
              <a:t>• E A L 5: </a:t>
            </a:r>
            <a:r>
              <a:rPr lang="en-US" sz="1200" b="0" i="0" u="none" strike="noStrike" kern="1200" cap="none" noProof="0" dirty="0" err="1">
                <a:solidFill>
                  <a:schemeClr val="dk1"/>
                </a:solidFill>
                <a:effectLst/>
                <a:latin typeface="Arial"/>
                <a:ea typeface="Arial"/>
                <a:cs typeface="Arial"/>
                <a:sym typeface="Arial"/>
              </a:rPr>
              <a:t>semiformally</a:t>
            </a:r>
            <a:r>
              <a:rPr lang="en-US" sz="1200" b="0" i="0" u="none" strike="noStrike" kern="1200" cap="none" noProof="0" dirty="0">
                <a:solidFill>
                  <a:schemeClr val="dk1"/>
                </a:solidFill>
                <a:effectLst/>
                <a:latin typeface="Arial"/>
                <a:ea typeface="Arial"/>
                <a:cs typeface="Arial"/>
                <a:sym typeface="Arial"/>
              </a:rPr>
              <a:t> designed and tested</a:t>
            </a:r>
          </a:p>
          <a:p>
            <a:r>
              <a:rPr lang="en-US" sz="1200" b="0" i="0" u="none" strike="noStrike" kern="1200" cap="none" noProof="0" dirty="0">
                <a:solidFill>
                  <a:schemeClr val="dk1"/>
                </a:solidFill>
                <a:effectLst/>
                <a:latin typeface="Arial"/>
                <a:ea typeface="Arial"/>
                <a:cs typeface="Arial"/>
                <a:sym typeface="Arial"/>
              </a:rPr>
              <a:t>• E A L 6: </a:t>
            </a:r>
            <a:r>
              <a:rPr lang="en-US" sz="1200" b="0" i="0" u="none" strike="noStrike" kern="1200" cap="none" noProof="0" dirty="0" err="1">
                <a:solidFill>
                  <a:schemeClr val="dk1"/>
                </a:solidFill>
                <a:effectLst/>
                <a:latin typeface="Arial"/>
                <a:ea typeface="Arial"/>
                <a:cs typeface="Arial"/>
                <a:sym typeface="Arial"/>
              </a:rPr>
              <a:t>semiformally</a:t>
            </a:r>
            <a:r>
              <a:rPr lang="en-US" sz="1200" b="0" i="0" u="none" strike="noStrike" kern="1200" cap="none" noProof="0" dirty="0">
                <a:solidFill>
                  <a:schemeClr val="dk1"/>
                </a:solidFill>
                <a:effectLst/>
                <a:latin typeface="Arial"/>
                <a:ea typeface="Arial"/>
                <a:cs typeface="Arial"/>
                <a:sym typeface="Arial"/>
              </a:rPr>
              <a:t> verified design and tested</a:t>
            </a:r>
          </a:p>
          <a:p>
            <a:r>
              <a:rPr lang="en-US" sz="1200" b="0" i="0" u="none" strike="noStrike" kern="1200" cap="none" noProof="0" dirty="0">
                <a:solidFill>
                  <a:schemeClr val="dk1"/>
                </a:solidFill>
                <a:effectLst/>
                <a:latin typeface="Arial"/>
                <a:ea typeface="Arial"/>
                <a:cs typeface="Arial"/>
                <a:sym typeface="Arial"/>
              </a:rPr>
              <a:t>• E A L 7: formally verified design and tested</a:t>
            </a:r>
          </a:p>
          <a:p>
            <a:r>
              <a:rPr lang="en-US" sz="1200" b="0" i="0" u="none" strike="noStrike" kern="1200" cap="none" noProof="0" dirty="0">
                <a:solidFill>
                  <a:schemeClr val="dk1"/>
                </a:solidFill>
                <a:effectLst/>
                <a:latin typeface="Arial"/>
                <a:ea typeface="Arial"/>
                <a:cs typeface="Arial"/>
                <a:sym typeface="Arial"/>
              </a:rPr>
              <a:t> </a:t>
            </a:r>
          </a:p>
          <a:p>
            <a:r>
              <a:rPr lang="en-US" sz="1200" b="0" i="0" u="none" strike="noStrike" kern="1200" cap="none" noProof="0" dirty="0">
                <a:solidFill>
                  <a:schemeClr val="dk1"/>
                </a:solidFill>
                <a:effectLst/>
                <a:latin typeface="Arial"/>
                <a:ea typeface="Arial"/>
                <a:cs typeface="Arial"/>
                <a:sym typeface="Arial"/>
              </a:rPr>
              <a:t>The first four levels reflect various levels of commercial design practice. Only</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at the highest of these levels (E A L 4) is there a requirement for any source code</a:t>
            </a:r>
          </a:p>
          <a:p>
            <a:r>
              <a:rPr lang="en-US" sz="1200" b="0" i="0" u="none" strike="noStrike" kern="1200" cap="none" noProof="0" dirty="0">
                <a:solidFill>
                  <a:schemeClr val="dk1"/>
                </a:solidFill>
                <a:effectLst/>
                <a:latin typeface="Arial"/>
                <a:ea typeface="Arial"/>
                <a:cs typeface="Arial"/>
                <a:sym typeface="Arial"/>
              </a:rPr>
              <a:t>analysis, and this only for a portion of the code. The top three levels provide specific</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guidance for products developed using security specialists and security-specific</a:t>
            </a:r>
          </a:p>
          <a:p>
            <a:r>
              <a:rPr lang="en-US" sz="1200" b="0" i="0" u="none" strike="noStrike" kern="1200" cap="none" noProof="0" dirty="0">
                <a:solidFill>
                  <a:schemeClr val="dk1"/>
                </a:solidFill>
                <a:effectLst/>
                <a:latin typeface="Arial"/>
                <a:ea typeface="Arial"/>
                <a:cs typeface="Arial"/>
                <a:sym typeface="Arial"/>
              </a:rPr>
              <a:t>design and engineering approaches.</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The evaluation process will relate the security target to one or more of the high-level design, low-level design, functional specification, source code implementation, and object code and hardware realization of the T O E. The degree of rigor used and the depth of analysis are determined by the assurance level desired for the evaluation. At the higher levels, semiformal or formal models are used to confirm that the T O E does indeed implement the desired security target. The evaluation process also involves careful testing of the T O E to confirm its security features.</a:t>
            </a:r>
          </a:p>
          <a:p>
            <a:endParaRPr lang="en-US" sz="1200" b="0" i="0" u="none" strike="noStrike" kern="1200" cap="none" noProof="0" dirty="0">
              <a:solidFill>
                <a:schemeClr val="dk1"/>
              </a:solidFill>
              <a:effectLst/>
              <a:latin typeface="Arial"/>
              <a:ea typeface="Arial"/>
              <a:cs typeface="Arial"/>
              <a:sym typeface="Arial"/>
            </a:endParaRPr>
          </a:p>
          <a:p>
            <a:r>
              <a:rPr lang="en-US" sz="1200" b="0" i="0" u="none" strike="noStrike" kern="1200" cap="none" noProof="0" dirty="0">
                <a:solidFill>
                  <a:schemeClr val="dk1"/>
                </a:solidFill>
                <a:effectLst/>
                <a:latin typeface="Arial"/>
                <a:ea typeface="Arial"/>
                <a:cs typeface="Arial"/>
                <a:sym typeface="Arial"/>
              </a:rPr>
              <a:t>The evaluation process is normally monitored and regulated by a government agency</a:t>
            </a:r>
            <a:r>
              <a:rPr lang="en-US" sz="1200" b="0" i="0" u="none" strike="noStrike" kern="1200" cap="none" baseline="0" noProof="0" dirty="0">
                <a:solidFill>
                  <a:schemeClr val="dk1"/>
                </a:solidFill>
                <a:effectLst/>
                <a:latin typeface="Arial"/>
                <a:ea typeface="Arial"/>
                <a:cs typeface="Arial"/>
                <a:sym typeface="Arial"/>
              </a:rPr>
              <a:t> </a:t>
            </a:r>
            <a:r>
              <a:rPr lang="en-US" sz="1200" b="0" i="0" u="none" strike="noStrike" kern="1200" cap="none" noProof="0" dirty="0">
                <a:solidFill>
                  <a:schemeClr val="dk1"/>
                </a:solidFill>
                <a:effectLst/>
                <a:latin typeface="Arial"/>
                <a:ea typeface="Arial"/>
                <a:cs typeface="Arial"/>
                <a:sym typeface="Arial"/>
              </a:rPr>
              <a:t>in each country. In the United States, the N I S T and the N S A jointly operate the Common Criteria Evaluation and Validation Scheme (C </a:t>
            </a:r>
            <a:r>
              <a:rPr lang="en-US" sz="1200" b="0" i="0" u="none" strike="noStrike" kern="1200" cap="none" noProof="0" dirty="0" err="1">
                <a:solidFill>
                  <a:schemeClr val="dk1"/>
                </a:solidFill>
                <a:effectLst/>
                <a:latin typeface="Arial"/>
                <a:ea typeface="Arial"/>
                <a:cs typeface="Arial"/>
                <a:sym typeface="Arial"/>
              </a:rPr>
              <a:t>C</a:t>
            </a:r>
            <a:r>
              <a:rPr lang="en-US" sz="1200" b="0" i="0" u="none" strike="noStrike" kern="1200" cap="none" noProof="0" dirty="0">
                <a:solidFill>
                  <a:schemeClr val="dk1"/>
                </a:solidFill>
                <a:effectLst/>
                <a:latin typeface="Arial"/>
                <a:ea typeface="Arial"/>
                <a:cs typeface="Arial"/>
                <a:sym typeface="Arial"/>
              </a:rPr>
              <a:t> E V S). Many countries support a peering arrangement, which allows evaluations performed in one country to be recognized and accepted in other countries. Given the time and expense that an evaluation incurs, this is an important benefit to vendors and consumers. The Common Criteria Portal provides further information on the relevant agencies and processes used by participating countries.</a:t>
            </a:r>
            <a:r>
              <a:rPr lang="en-US" sz="1200" b="0" i="0" u="none" strike="noStrike" kern="1200" cap="none" baseline="0" noProof="0" dirty="0">
                <a:solidFill>
                  <a:schemeClr val="dk1"/>
                </a:solidFill>
                <a:effectLst/>
                <a:latin typeface="Arial"/>
                <a:ea typeface="Arial"/>
                <a:cs typeface="Arial"/>
                <a:sym typeface="Arial"/>
              </a:rPr>
              <a:t> </a:t>
            </a:r>
            <a:r>
              <a:rPr lang="en-US" sz="1200" noProof="0" dirty="0"/>
              <a:t>(1 of 3)</a:t>
            </a:r>
            <a:endParaRPr lang="en-US" sz="1200" b="0" i="0" u="none" strike="noStrike" kern="1200" cap="none" noProof="0" dirty="0">
              <a:solidFill>
                <a:schemeClr val="tx1"/>
              </a:solidFill>
              <a:effectLst/>
              <a:latin typeface="Arial" pitchFamily="-107" charset="0"/>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11354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More recently, in 2017 they updated this list and also published the “Essential Eight,”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designed to protect Microsoft Windows-based Internet-connected systems. It adds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following items: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5. Configure Microsoft Office macro settings</a:t>
            </a:r>
          </a:p>
          <a:p>
            <a:r>
              <a:rPr lang="en-US" sz="1200" b="0" i="0" u="none" strike="noStrike" kern="1200" cap="none" dirty="0">
                <a:solidFill>
                  <a:schemeClr val="tx1"/>
                </a:solidFill>
                <a:effectLst/>
                <a:latin typeface="Arial" pitchFamily="-107" charset="0"/>
                <a:ea typeface="Arial"/>
                <a:cs typeface="Arial"/>
                <a:sym typeface="Arial"/>
              </a:rPr>
              <a:t>6. User application hardening</a:t>
            </a:r>
          </a:p>
          <a:p>
            <a:r>
              <a:rPr lang="en-US" sz="1200" b="0" i="0" u="none" strike="noStrike" kern="1200" cap="none" dirty="0">
                <a:solidFill>
                  <a:schemeClr val="tx1"/>
                </a:solidFill>
                <a:effectLst/>
                <a:latin typeface="Arial" pitchFamily="-107" charset="0"/>
                <a:ea typeface="Arial"/>
                <a:cs typeface="Arial"/>
                <a:sym typeface="Arial"/>
              </a:rPr>
              <a:t>7. Multifactor authentication</a:t>
            </a:r>
          </a:p>
          <a:p>
            <a:r>
              <a:rPr lang="en-US" sz="1200" b="0" i="0" u="none" strike="noStrike" kern="1200" cap="none" dirty="0">
                <a:solidFill>
                  <a:schemeClr val="tx1"/>
                </a:solidFill>
                <a:effectLst/>
                <a:latin typeface="Arial" pitchFamily="-107" charset="0"/>
                <a:ea typeface="Arial"/>
                <a:cs typeface="Arial"/>
                <a:sym typeface="Arial"/>
              </a:rPr>
              <a:t>8. Regular backups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Collectively these assist in creating a defense-in-depth system. We discuss these strategies, and many others in the A S D list, in this chapter. Note that these strategies</a:t>
            </a:r>
          </a:p>
          <a:p>
            <a:r>
              <a:rPr lang="en-US" sz="1200" b="0" i="0" u="none" strike="noStrike" kern="1200" cap="none" dirty="0">
                <a:solidFill>
                  <a:schemeClr val="tx1"/>
                </a:solidFill>
                <a:effectLst/>
                <a:latin typeface="Arial" pitchFamily="-107" charset="0"/>
                <a:ea typeface="Arial"/>
                <a:cs typeface="Arial"/>
                <a:sym typeface="Arial"/>
              </a:rPr>
              <a:t>largely align with those in lists of “Critical Security Controls” developed by D H 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N S A, the Department of Energy, S A N S, and others in the United States.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11763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The trusted platform module (T P M) is a concept being standardized by an industry</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consortium, the Trusted Computing Group. The T P M is a hardware module that is at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heart of a hardware/software approach to trusted computing. Indeed, the term</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trusted computing (T C) is now used in the industry to refer to this type of hardware/software approach.</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The T C approach employs a T P M chip on a personal computer motherboard,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in a smart card or integrated into the main processor, together with hardware and</a:t>
            </a:r>
          </a:p>
          <a:p>
            <a:r>
              <a:rPr lang="en-US" sz="1200" b="0" i="0" u="none" strike="noStrike" kern="1200" cap="none" dirty="0">
                <a:solidFill>
                  <a:schemeClr val="tx1"/>
                </a:solidFill>
                <a:effectLst/>
                <a:latin typeface="Arial" pitchFamily="-107" charset="0"/>
                <a:ea typeface="Arial"/>
                <a:cs typeface="Arial"/>
                <a:sym typeface="Arial"/>
              </a:rPr>
              <a:t>software that in some sense has been approved or certified to work with the T P M.</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We can briefly describe the T C approach as follows.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The T P M generates keys that it shares with vulnerable components that pass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data around the system, such as storage devices, memory components, and audio/</a:t>
            </a:r>
          </a:p>
          <a:p>
            <a:r>
              <a:rPr lang="en-US" sz="1200" b="0" i="0" u="none" strike="noStrike" kern="1200" cap="none" dirty="0">
                <a:solidFill>
                  <a:schemeClr val="tx1"/>
                </a:solidFill>
                <a:effectLst/>
                <a:latin typeface="Arial" pitchFamily="-107" charset="0"/>
                <a:ea typeface="Arial"/>
                <a:cs typeface="Arial"/>
                <a:sym typeface="Arial"/>
              </a:rPr>
              <a:t>visual hardware. The keys can be used to encrypt the data that flow throughout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machine. The T P M also works with T C-enabled software, including the O S and applications. The software can be assured that the data it receives are trustworthy, and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system can be assured that the software itself is trustworthy.</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To achieve these features, T C provides three basic services: authenticated boot,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certification, and encryption.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68586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The authenticated boot service is responsible for booting the entire operating system</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in stages and assuring that each portion of the O S, as it is loaded, is a version that is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approved for use. Typically, an O S boot begins with a small piece of code in the Boot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R O M. This piece brings in more code from the Boot Block on the hard drive and transfers execution to that code. This process continues with more and larger blocks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of the O S code being brought in until the entire O S boot procedure is complete and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resident O S is booted. At each stage, the T C hardware checks that valid software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has been brought in. This may be done by verifying a digital signature associated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with the software. The T P M keeps a tamper-evident log of the loading process, using</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 cryptographic hash function to detect any tampering with the log.</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When the process is completed, the tamper-resistant log contains a record that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establishes exactly which version of the O S and its various modules are running. It</a:t>
            </a:r>
          </a:p>
          <a:p>
            <a:r>
              <a:rPr lang="en-US" sz="1200" b="0" i="0" u="none" strike="noStrike" kern="1200" cap="none" dirty="0">
                <a:solidFill>
                  <a:schemeClr val="tx1"/>
                </a:solidFill>
                <a:effectLst/>
                <a:latin typeface="Arial" pitchFamily="-107" charset="0"/>
                <a:ea typeface="Arial"/>
                <a:cs typeface="Arial"/>
                <a:sym typeface="Arial"/>
              </a:rPr>
              <a:t>is now possible to expand the trust boundary to include additional hardware and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application and utility software. The T C-enabled system maintains an approved list</a:t>
            </a:r>
          </a:p>
          <a:p>
            <a:r>
              <a:rPr lang="en-US" sz="1200" b="0" i="0" u="none" strike="noStrike" kern="1200" cap="none" dirty="0">
                <a:solidFill>
                  <a:schemeClr val="tx1"/>
                </a:solidFill>
                <a:effectLst/>
                <a:latin typeface="Arial" pitchFamily="-107" charset="0"/>
                <a:ea typeface="Arial"/>
                <a:cs typeface="Arial"/>
                <a:sym typeface="Arial"/>
              </a:rPr>
              <a:t>of hardware and software components. To configure a piece of hardware or load a</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piece of software, the system checks whether the component is on the approved list,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whether it is digitally signed (where applicable), and whether its serial number has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not been revoked. The result is a configuration of hardware, system software, and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applications that is in a well-defined state with approved components.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416345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Once a configuration is achieved and logged by the T P M, the T P M can certify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configuration to other parties. The TPM can produce a digital certificate by signing a</a:t>
            </a:r>
          </a:p>
          <a:p>
            <a:r>
              <a:rPr lang="en-US" sz="1200" b="0" i="0" u="none" strike="noStrike" kern="1200" cap="none" dirty="0">
                <a:solidFill>
                  <a:schemeClr val="tx1"/>
                </a:solidFill>
                <a:effectLst/>
                <a:latin typeface="Arial" pitchFamily="-107" charset="0"/>
                <a:ea typeface="Arial"/>
                <a:cs typeface="Arial"/>
                <a:sym typeface="Arial"/>
              </a:rPr>
              <a:t>formatted description of the configuration information using the T P M’s private key.</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Thus, another user, either a local user or a remote system, can have confidence that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 unaltered configuration is in use because:</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1. The T P M is considered trustworthy. We do not need a further certification of</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TPM itself.</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2. Only the T P M possesses this T P M’s private key. A recipient of the configuration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can use the T P M’s public key to verify the signature (see Figure 2.7b).</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To assure that the configuration is timely, a requester issues a “challenge” in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form of a random number when requesting a signed certificate from the T P M.</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The T P M signs a block of data consisting of the configuration information with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random number appended to it. The requester therefore can verify the certificate is</a:t>
            </a:r>
          </a:p>
          <a:p>
            <a:r>
              <a:rPr lang="en-US" sz="1200" b="0" i="0" u="none" strike="noStrike" kern="1200" cap="none" dirty="0">
                <a:solidFill>
                  <a:schemeClr val="tx1"/>
                </a:solidFill>
                <a:effectLst/>
                <a:latin typeface="Arial" pitchFamily="-107" charset="0"/>
                <a:ea typeface="Arial"/>
                <a:cs typeface="Arial"/>
                <a:sym typeface="Arial"/>
              </a:rPr>
              <a:t>both valid and up to date.</a:t>
            </a:r>
            <a:r>
              <a:rPr lang="en-US" sz="1200" b="0" i="0" u="none" strike="noStrike" kern="1200" cap="none" baseline="0" dirty="0">
                <a:solidFill>
                  <a:schemeClr val="tx1"/>
                </a:solidFill>
                <a:effectLst/>
                <a:latin typeface="Arial" pitchFamily="-107" charset="0"/>
                <a:ea typeface="Arial"/>
                <a:cs typeface="Arial"/>
                <a:sym typeface="Arial"/>
              </a:rPr>
              <a:t> </a:t>
            </a:r>
          </a:p>
          <a:p>
            <a:endParaRPr lang="en-US" sz="1200" b="0" i="0" u="none" strike="noStrike" kern="1200" cap="none" baseline="0"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The T C scheme provides for a hierarchical approach to certification. The T P M</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certifies the hardware/O S configuration. Then the O S can certify the presence and</a:t>
            </a:r>
          </a:p>
          <a:p>
            <a:r>
              <a:rPr lang="en-US" sz="1200" b="0" i="0" u="none" strike="noStrike" kern="1200" cap="none" dirty="0">
                <a:solidFill>
                  <a:schemeClr val="tx1"/>
                </a:solidFill>
                <a:effectLst/>
                <a:latin typeface="Arial" pitchFamily="-107" charset="0"/>
                <a:ea typeface="Arial"/>
                <a:cs typeface="Arial"/>
                <a:sym typeface="Arial"/>
              </a:rPr>
              <a:t>configuration of application programs. If a user trusts the T P M and trusts the certified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version of the O S, then the user can have confidence in the application’s configuration.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7066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The encryption service enables the encryption of data in such a way that the data</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can be decrypted only by a certain machine, and only if that machine is in a certain</a:t>
            </a:r>
          </a:p>
          <a:p>
            <a:r>
              <a:rPr lang="en-US" sz="1200" b="0" i="0" u="none" strike="noStrike" kern="1200" cap="none" dirty="0">
                <a:solidFill>
                  <a:schemeClr val="tx1"/>
                </a:solidFill>
                <a:effectLst/>
                <a:latin typeface="Arial" pitchFamily="-107" charset="0"/>
                <a:ea typeface="Arial"/>
                <a:cs typeface="Arial"/>
                <a:sym typeface="Arial"/>
              </a:rPr>
              <a:t>configuration. There are several aspects of this service.</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First, the T P M maintains a master secret key unique to this machine. From this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key, the T P M generates a secret encryption key for every possible configuration of</a:t>
            </a:r>
          </a:p>
          <a:p>
            <a:r>
              <a:rPr lang="en-US" sz="1200" b="0" i="0" u="none" strike="noStrike" kern="1200" cap="none" dirty="0">
                <a:solidFill>
                  <a:schemeClr val="tx1"/>
                </a:solidFill>
                <a:effectLst/>
                <a:latin typeface="Arial" pitchFamily="-107" charset="0"/>
                <a:ea typeface="Arial"/>
                <a:cs typeface="Arial"/>
                <a:sym typeface="Arial"/>
              </a:rPr>
              <a:t>that machine. If data are encrypted while the machine is in one configuration,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data can only be decrypted using that same configuration. If a different configuration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is created on the machine, the new configuration will not be able to decrypt the data</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encrypted by a different configuration.</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This scheme can be extended upward, as is done with certification. Thus, it is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possible to provide an encryption key to an application so that the application can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encrypt data, and decryption can only be done by the desired version of the desired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application running on the desired version of the desired O S. These encrypted data</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can be stored locally, only retrievable by the application that stored them, or transmitted to a peer application on a remote machine. The peer application would have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to be in the identical configuration to decrypt the data.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35696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Figure 12.4, based on the most recent T P M specification, is a block diagram of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functional components of the T P M. These are as follows:</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I/O: All commands enter and exit through the I/O component, which provides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communication with the other T P M components.</a:t>
            </a:r>
          </a:p>
          <a:p>
            <a:r>
              <a:rPr lang="en-US" sz="1200" b="0" i="0" u="none" strike="noStrike" kern="1200" cap="none" dirty="0">
                <a:solidFill>
                  <a:schemeClr val="tx1"/>
                </a:solidFill>
                <a:effectLst/>
                <a:latin typeface="Arial" pitchFamily="-107" charset="0"/>
                <a:ea typeface="Arial"/>
                <a:cs typeface="Arial"/>
                <a:sym typeface="Arial"/>
              </a:rPr>
              <a:t>• Cryptographic coprocessor: Includes a processor that is specialized for encryption and related processing. The specific cryptographic algorithms implemented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by this component include R S A encryption/decryption, R S A-based digital signatures, and symmetric encryption.</a:t>
            </a:r>
          </a:p>
          <a:p>
            <a:r>
              <a:rPr lang="en-US" sz="1200" b="0" i="0" u="none" strike="noStrike" kern="1200" cap="none" dirty="0">
                <a:solidFill>
                  <a:schemeClr val="tx1"/>
                </a:solidFill>
                <a:effectLst/>
                <a:latin typeface="Arial" pitchFamily="-107" charset="0"/>
                <a:ea typeface="Arial"/>
                <a:cs typeface="Arial"/>
                <a:sym typeface="Arial"/>
              </a:rPr>
              <a:t>• Key generation: Creates R S A public/private key pairs and symmetric keys.</a:t>
            </a:r>
          </a:p>
          <a:p>
            <a:r>
              <a:rPr lang="en-US" sz="1200" b="0" i="0" u="none" strike="noStrike" kern="1200" cap="none" dirty="0">
                <a:solidFill>
                  <a:schemeClr val="tx1"/>
                </a:solidFill>
                <a:effectLst/>
                <a:latin typeface="Arial" pitchFamily="-107" charset="0"/>
                <a:ea typeface="Arial"/>
                <a:cs typeface="Arial"/>
                <a:sym typeface="Arial"/>
              </a:rPr>
              <a:t>• H M A C engine: This algorithm is used in various authentication protocols.</a:t>
            </a:r>
          </a:p>
          <a:p>
            <a:r>
              <a:rPr lang="en-US" sz="1200" b="0" i="0" u="none" strike="noStrike" kern="1200" cap="none" dirty="0">
                <a:solidFill>
                  <a:schemeClr val="tx1"/>
                </a:solidFill>
                <a:effectLst/>
                <a:latin typeface="Arial" pitchFamily="-107" charset="0"/>
                <a:ea typeface="Arial"/>
                <a:cs typeface="Arial"/>
                <a:sym typeface="Arial"/>
              </a:rPr>
              <a:t>• Random number generator (R N G): This component produces random numbers used in a variety of cryptographic algorithms, including key generation, random values in digital signatures, and nonces. A nonce is a random number</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used once, as in a challenge protocol. The R N G uses a hardware source of</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randomness (manufacturer specific) and does not rely on a software algorithm</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that produces pseudo random numbers.</a:t>
            </a:r>
          </a:p>
          <a:p>
            <a:r>
              <a:rPr lang="en-US" sz="1200" b="0" i="0" u="none" strike="noStrike" kern="1200" cap="none" dirty="0">
                <a:solidFill>
                  <a:schemeClr val="tx1"/>
                </a:solidFill>
                <a:effectLst/>
                <a:latin typeface="Arial" pitchFamily="-107" charset="0"/>
                <a:ea typeface="Arial"/>
                <a:cs typeface="Arial"/>
                <a:sym typeface="Arial"/>
              </a:rPr>
              <a:t>• S H A-1 engine: This component implements the S H A algorithm, which is used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in digital signatures and the H M A C algorithm.</a:t>
            </a:r>
          </a:p>
          <a:p>
            <a:r>
              <a:rPr lang="en-US" sz="1200" b="0" i="0" u="none" strike="noStrike" kern="1200" cap="none" dirty="0">
                <a:solidFill>
                  <a:schemeClr val="tx1"/>
                </a:solidFill>
                <a:effectLst/>
                <a:latin typeface="Arial" pitchFamily="-107" charset="0"/>
                <a:ea typeface="Arial"/>
                <a:cs typeface="Arial"/>
                <a:sym typeface="Arial"/>
              </a:rPr>
              <a:t>• Power detection: Manages the T P M power states in conjunction with the platform power states.</a:t>
            </a:r>
          </a:p>
          <a:p>
            <a:r>
              <a:rPr lang="en-US" sz="1200" b="0" i="0" u="none" strike="noStrike" kern="1200" cap="none" dirty="0">
                <a:solidFill>
                  <a:schemeClr val="tx1"/>
                </a:solidFill>
                <a:effectLst/>
                <a:latin typeface="Arial" pitchFamily="-107" charset="0"/>
                <a:ea typeface="Arial"/>
                <a:cs typeface="Arial"/>
                <a:sym typeface="Arial"/>
              </a:rPr>
              <a:t>• Opt-in: Provides secure mechanisms to allow the T P M to be enabled or disabled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at the customer/user’s discretion.</a:t>
            </a:r>
          </a:p>
          <a:p>
            <a:r>
              <a:rPr lang="en-US" sz="1200" b="0" i="0" u="none" strike="noStrike" kern="1200" cap="none" dirty="0">
                <a:solidFill>
                  <a:schemeClr val="tx1"/>
                </a:solidFill>
                <a:effectLst/>
                <a:latin typeface="Arial" pitchFamily="-107" charset="0"/>
                <a:ea typeface="Arial"/>
                <a:cs typeface="Arial"/>
                <a:sym typeface="Arial"/>
              </a:rPr>
              <a:t>• Execution engine: Runs program code to execute the T P M commands received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from the I/O port.</a:t>
            </a:r>
          </a:p>
          <a:p>
            <a:r>
              <a:rPr lang="en-US" sz="1200" b="0" i="0" u="none" strike="noStrike" kern="1200" cap="none" dirty="0">
                <a:solidFill>
                  <a:schemeClr val="tx1"/>
                </a:solidFill>
                <a:effectLst/>
                <a:latin typeface="Arial" pitchFamily="-107" charset="0"/>
                <a:ea typeface="Arial"/>
                <a:cs typeface="Arial"/>
                <a:sym typeface="Arial"/>
              </a:rPr>
              <a:t>• Nonvolatile memory: Used to store persistent identity and state parameters</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for this T P M.</a:t>
            </a:r>
          </a:p>
          <a:p>
            <a:r>
              <a:rPr lang="en-US" sz="1200" b="0" i="0" u="none" strike="noStrike" kern="1200" cap="none" dirty="0">
                <a:solidFill>
                  <a:schemeClr val="tx1"/>
                </a:solidFill>
                <a:effectLst/>
                <a:latin typeface="Arial" pitchFamily="-107" charset="0"/>
                <a:ea typeface="Arial"/>
                <a:cs typeface="Arial"/>
                <a:sym typeface="Arial"/>
              </a:rPr>
              <a:t>• Volatile memory: Temporary storage for execution functions, plus storage of</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volatile parameters, such as current T P M state, cryptographic keys, and session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information.</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Long Description:</a:t>
            </a:r>
          </a:p>
          <a:p>
            <a:r>
              <a:rPr lang="en-US" sz="1200" b="0" i="0" u="none" strike="noStrike" kern="1200" cap="none" dirty="0">
                <a:solidFill>
                  <a:schemeClr val="tx1"/>
                </a:solidFill>
                <a:effectLst/>
                <a:latin typeface="Arial" pitchFamily="-107" charset="0"/>
                <a:ea typeface="Arial"/>
                <a:cs typeface="Arial"/>
                <a:sym typeface="Arial"/>
              </a:rPr>
              <a:t>The diagram is enclosed in a box labeled Packaging. The trusted platform module, or T P M, includes the I O placed at the top of the box. This I O branches into boxes below it, with five boxes on the left, and five boxes on the right. The boxes are placed below with an alternating position on the left and right from top to bottom in the following order: Cryptographic co-processor, key generation, H M A C engine, random number generator, S H A 1 engine, power detection, opt in, execution engine, non-volatile memory, and volatile memory.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0712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Arial" pitchFamily="-107" charset="0"/>
                <a:ea typeface="Arial"/>
                <a:cs typeface="Arial"/>
                <a:sym typeface="Arial"/>
              </a:rPr>
              <a:t>To give some feeling for the operation of a T C/T P M system, we look at the protected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storage function. The T P M generates and stores a number of encryption keys in a</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trust hierarchy. At the root of the hierarchy is a storage root key generated by the</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T P M and accessible only for the T P M’s use. From this key, other keys can be generated and protected by encryption with keys closer to the root of the hierarchy.</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 important feature of Trusted Platforms is that a T P M protected object can</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be “sealed” to a particular software state in a platform. When the TPM protected</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object is created, the creator indicates the software state that must exist if the secret</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is to be revealed. When a T P M unwraps the T P M protected object (within the T P M</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and hidden from view), the T P M checks that the current software state matches the</a:t>
            </a:r>
          </a:p>
          <a:p>
            <a:r>
              <a:rPr lang="en-US" sz="1200" b="0" i="0" u="none" strike="noStrike" kern="1200" cap="none" dirty="0">
                <a:solidFill>
                  <a:schemeClr val="tx1"/>
                </a:solidFill>
                <a:effectLst/>
                <a:latin typeface="Arial" pitchFamily="-107" charset="0"/>
                <a:ea typeface="Arial"/>
                <a:cs typeface="Arial"/>
                <a:sym typeface="Arial"/>
              </a:rPr>
              <a:t>indicated software state. If they match, the T P M permits access to the secret. If they</a:t>
            </a:r>
            <a:r>
              <a:rPr lang="en-US" sz="1200" b="0" i="0" u="none" strike="noStrike" kern="1200" cap="none" baseline="0" dirty="0">
                <a:solidFill>
                  <a:schemeClr val="tx1"/>
                </a:solidFill>
                <a:effectLst/>
                <a:latin typeface="Arial" pitchFamily="-107" charset="0"/>
                <a:ea typeface="Arial"/>
                <a:cs typeface="Arial"/>
                <a:sym typeface="Arial"/>
              </a:rPr>
              <a:t> </a:t>
            </a:r>
            <a:r>
              <a:rPr lang="en-US" sz="1200" b="0" i="0" u="none" strike="noStrike" kern="1200" cap="none" dirty="0">
                <a:solidFill>
                  <a:schemeClr val="tx1"/>
                </a:solidFill>
                <a:effectLst/>
                <a:latin typeface="Arial" pitchFamily="-107" charset="0"/>
                <a:ea typeface="Arial"/>
                <a:cs typeface="Arial"/>
                <a:sym typeface="Arial"/>
              </a:rPr>
              <a:t>do not match, the T P M denies access to the secret.</a:t>
            </a:r>
          </a:p>
          <a:p>
            <a:endParaRPr lang="en-US" sz="1200" b="0" i="0" u="none" strike="noStrike" kern="1200" cap="none" dirty="0">
              <a:solidFill>
                <a:schemeClr val="tx1"/>
              </a:solidFill>
              <a:effectLst/>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Long Description:</a:t>
            </a:r>
          </a:p>
          <a:p>
            <a:r>
              <a:rPr lang="en-US" sz="1200" b="0" i="0" u="none" strike="noStrike" kern="1200" cap="none" dirty="0">
                <a:solidFill>
                  <a:schemeClr val="tx1"/>
                </a:solidFill>
                <a:effectLst/>
                <a:latin typeface="Arial" pitchFamily="-107" charset="0"/>
                <a:ea typeface="Arial"/>
                <a:cs typeface="Arial"/>
                <a:sym typeface="Arial"/>
              </a:rPr>
              <a:t>Steps 1 to 4 are placed in a circle and passes through a counter clockwise direction.</a:t>
            </a:r>
          </a:p>
          <a:p>
            <a:r>
              <a:rPr lang="en-US" sz="1200" b="0" i="0" u="none" strike="noStrike" kern="1200" cap="none" dirty="0">
                <a:solidFill>
                  <a:schemeClr val="tx1"/>
                </a:solidFill>
                <a:effectLst/>
                <a:latin typeface="Arial" pitchFamily="-107" charset="0"/>
                <a:ea typeface="Arial"/>
                <a:cs typeface="Arial"/>
                <a:sym typeface="Arial"/>
              </a:rPr>
              <a:t>Step 1: Loading of encrypted key. The protected symmetric key is loaded from storage into the T P M with input from the current platform software environment. </a:t>
            </a:r>
          </a:p>
          <a:p>
            <a:r>
              <a:rPr lang="en-US" sz="1200" b="0" i="0" u="none" strike="noStrike" kern="1200" cap="none" dirty="0">
                <a:solidFill>
                  <a:schemeClr val="tx1"/>
                </a:solidFill>
                <a:effectLst/>
                <a:latin typeface="Arial" pitchFamily="-107" charset="0"/>
                <a:ea typeface="Arial"/>
                <a:cs typeface="Arial"/>
                <a:sym typeface="Arial"/>
              </a:rPr>
              <a:t>Step 2: Verification. The T P M verifies the key.</a:t>
            </a:r>
          </a:p>
          <a:p>
            <a:r>
              <a:rPr lang="en-US" sz="1200" b="0" i="0" u="none" strike="noStrike" kern="1200" cap="none" dirty="0">
                <a:solidFill>
                  <a:schemeClr val="tx1"/>
                </a:solidFill>
                <a:effectLst/>
                <a:latin typeface="Arial" pitchFamily="-107" charset="0"/>
                <a:ea typeface="Arial"/>
                <a:cs typeface="Arial"/>
                <a:sym typeface="Arial"/>
              </a:rPr>
              <a:t>Step 3: Key released. The T P M releases the symmetric key to the user application, which performs decryption on an encrypted file received from storage.</a:t>
            </a:r>
          </a:p>
          <a:p>
            <a:r>
              <a:rPr lang="en-US" sz="1200" b="0" i="0" u="none" strike="noStrike" kern="1200" cap="none" dirty="0">
                <a:solidFill>
                  <a:schemeClr val="tx1"/>
                </a:solidFill>
                <a:effectLst/>
                <a:latin typeface="Arial" pitchFamily="-107" charset="0"/>
                <a:ea typeface="Arial"/>
                <a:cs typeface="Arial"/>
                <a:sym typeface="Arial"/>
              </a:rPr>
              <a:t>Step 4: File released. The user application releases the decrypted file.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63051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a:solidFill>
                  <a:schemeClr val="tx1"/>
                </a:solidFill>
                <a:latin typeface="Arial" pitchFamily="-107" charset="0"/>
                <a:ea typeface="+mn-ea"/>
                <a:cs typeface="+mn-cs"/>
              </a:rPr>
              <a:t>The hypervisor should be secured using a process similar</a:t>
            </a:r>
          </a:p>
          <a:p>
            <a:r>
              <a:rPr lang="en-US" sz="1200" kern="1200" baseline="0" dirty="0">
                <a:solidFill>
                  <a:schemeClr val="tx1"/>
                </a:solidFill>
                <a:latin typeface="Arial" pitchFamily="-107" charset="0"/>
                <a:ea typeface="+mn-ea"/>
                <a:cs typeface="+mn-cs"/>
              </a:rPr>
              <a:t>to that with securing an operating system. That is, it should be installed in an isolated</a:t>
            </a:r>
          </a:p>
          <a:p>
            <a:r>
              <a:rPr lang="en-US" sz="1200" kern="1200" baseline="0" dirty="0">
                <a:solidFill>
                  <a:schemeClr val="tx1"/>
                </a:solidFill>
                <a:latin typeface="Arial" pitchFamily="-107" charset="0"/>
                <a:ea typeface="+mn-ea"/>
                <a:cs typeface="+mn-cs"/>
              </a:rPr>
              <a:t>environment, from known clean media, and updated to the latest patch level in</a:t>
            </a:r>
          </a:p>
          <a:p>
            <a:r>
              <a:rPr lang="en-US" sz="1200" kern="1200" baseline="0" dirty="0">
                <a:solidFill>
                  <a:schemeClr val="tx1"/>
                </a:solidFill>
                <a:latin typeface="Arial" pitchFamily="-107" charset="0"/>
                <a:ea typeface="+mn-ea"/>
                <a:cs typeface="+mn-cs"/>
              </a:rPr>
              <a:t>order to minimize the number of vulnerabilities that may be present. It should</a:t>
            </a:r>
          </a:p>
          <a:p>
            <a:r>
              <a:rPr lang="en-US" sz="1200" kern="1200" baseline="0" dirty="0">
                <a:solidFill>
                  <a:schemeClr val="tx1"/>
                </a:solidFill>
                <a:latin typeface="Arial" pitchFamily="-107" charset="0"/>
                <a:ea typeface="+mn-ea"/>
                <a:cs typeface="+mn-cs"/>
              </a:rPr>
              <a:t>then be configured so that it is updated automatically, any unused services are</a:t>
            </a:r>
          </a:p>
          <a:p>
            <a:r>
              <a:rPr lang="en-US" sz="1200" kern="1200" baseline="0" dirty="0">
                <a:solidFill>
                  <a:schemeClr val="tx1"/>
                </a:solidFill>
                <a:latin typeface="Arial" pitchFamily="-107" charset="0"/>
                <a:ea typeface="+mn-ea"/>
                <a:cs typeface="+mn-cs"/>
              </a:rPr>
              <a:t>disabled or removed, unused hardware is disconnected, appropriate introspection</a:t>
            </a:r>
          </a:p>
          <a:p>
            <a:r>
              <a:rPr lang="en-US" sz="1200" kern="1200" baseline="0" dirty="0">
                <a:solidFill>
                  <a:schemeClr val="tx1"/>
                </a:solidFill>
                <a:latin typeface="Arial" pitchFamily="-107" charset="0"/>
                <a:ea typeface="+mn-ea"/>
                <a:cs typeface="+mn-cs"/>
              </a:rPr>
              <a:t>capabilities are used with the guest OSs, and the hypervisor is monitored for any</a:t>
            </a:r>
          </a:p>
          <a:p>
            <a:r>
              <a:rPr lang="en-US" sz="1200" kern="1200" baseline="0" dirty="0">
                <a:solidFill>
                  <a:schemeClr val="tx1"/>
                </a:solidFill>
                <a:latin typeface="Arial" pitchFamily="-107" charset="0"/>
                <a:ea typeface="+mn-ea"/>
                <a:cs typeface="+mn-cs"/>
              </a:rPr>
              <a:t>signs of compromise.</a:t>
            </a:r>
          </a:p>
          <a:p>
            <a:endParaRPr lang="en-US" sz="1200" kern="1200" baseline="0" dirty="0">
              <a:solidFill>
                <a:schemeClr val="tx1"/>
              </a:solidFill>
              <a:latin typeface="Arial" pitchFamily="-107" charset="0"/>
              <a:ea typeface="+mn-ea"/>
              <a:cs typeface="+mn-cs"/>
            </a:endParaRPr>
          </a:p>
          <a:p>
            <a:r>
              <a:rPr lang="en-US" sz="1200" kern="1200" baseline="0" dirty="0">
                <a:solidFill>
                  <a:schemeClr val="tx1"/>
                </a:solidFill>
                <a:latin typeface="Arial" pitchFamily="-107" charset="0"/>
                <a:ea typeface="+mn-ea"/>
                <a:cs typeface="+mn-cs"/>
              </a:rPr>
              <a:t>Access to the hypervisor should be limited to authorized administrators</a:t>
            </a:r>
          </a:p>
          <a:p>
            <a:r>
              <a:rPr lang="en-US" sz="1200" kern="1200" baseline="0" dirty="0">
                <a:solidFill>
                  <a:schemeClr val="tx1"/>
                </a:solidFill>
                <a:latin typeface="Arial" pitchFamily="-107" charset="0"/>
                <a:ea typeface="+mn-ea"/>
                <a:cs typeface="+mn-cs"/>
              </a:rPr>
              <a:t>only, since these users would be capable of accessing and monitoring activity in</a:t>
            </a:r>
          </a:p>
          <a:p>
            <a:r>
              <a:rPr lang="en-US" sz="1200" kern="1200" baseline="0" dirty="0">
                <a:solidFill>
                  <a:schemeClr val="tx1"/>
                </a:solidFill>
                <a:latin typeface="Arial" pitchFamily="-107" charset="0"/>
                <a:ea typeface="+mn-ea"/>
                <a:cs typeface="+mn-cs"/>
              </a:rPr>
              <a:t>any of the guest OSs. The hypervisor may support both local and remote administration.</a:t>
            </a:r>
          </a:p>
          <a:p>
            <a:r>
              <a:rPr lang="en-US" sz="1200" kern="1200" baseline="0" dirty="0">
                <a:solidFill>
                  <a:schemeClr val="tx1"/>
                </a:solidFill>
                <a:latin typeface="Arial" pitchFamily="-107" charset="0"/>
                <a:ea typeface="+mn-ea"/>
                <a:cs typeface="+mn-cs"/>
              </a:rPr>
              <a:t>This must be configured appropriately, with suitable authentication and</a:t>
            </a:r>
          </a:p>
          <a:p>
            <a:r>
              <a:rPr lang="en-US" sz="1200" kern="1200" baseline="0" dirty="0">
                <a:solidFill>
                  <a:schemeClr val="tx1"/>
                </a:solidFill>
                <a:latin typeface="Arial" pitchFamily="-107" charset="0"/>
                <a:ea typeface="+mn-ea"/>
                <a:cs typeface="+mn-cs"/>
              </a:rPr>
              <a:t>encryption mechanisms used, particularly when using remote administration.</a:t>
            </a:r>
          </a:p>
          <a:p>
            <a:r>
              <a:rPr lang="en-US" sz="1200" kern="1200" baseline="0" dirty="0">
                <a:solidFill>
                  <a:schemeClr val="tx1"/>
                </a:solidFill>
                <a:latin typeface="Arial" pitchFamily="-107" charset="0"/>
                <a:ea typeface="+mn-ea"/>
                <a:cs typeface="+mn-cs"/>
              </a:rPr>
              <a:t>Remote administration access should also be considered and secured in the design</a:t>
            </a:r>
          </a:p>
          <a:p>
            <a:r>
              <a:rPr lang="en-US" sz="1200" kern="1200" baseline="0" dirty="0">
                <a:solidFill>
                  <a:schemeClr val="tx1"/>
                </a:solidFill>
                <a:latin typeface="Arial" pitchFamily="-107" charset="0"/>
                <a:ea typeface="+mn-ea"/>
                <a:cs typeface="+mn-cs"/>
              </a:rPr>
              <a:t>of any network firewall and IDS capability in use. Ideally such administration traffic</a:t>
            </a:r>
          </a:p>
          <a:p>
            <a:r>
              <a:rPr lang="en-US" sz="1200" kern="1200" baseline="0" dirty="0">
                <a:solidFill>
                  <a:schemeClr val="tx1"/>
                </a:solidFill>
                <a:latin typeface="Arial" pitchFamily="-107" charset="0"/>
                <a:ea typeface="+mn-ea"/>
                <a:cs typeface="+mn-cs"/>
              </a:rPr>
              <a:t>should use a separate network, with very limited, if any, access provided from</a:t>
            </a:r>
          </a:p>
          <a:p>
            <a:r>
              <a:rPr lang="en-US" sz="1200" kern="1200" baseline="0" dirty="0">
                <a:solidFill>
                  <a:schemeClr val="tx1"/>
                </a:solidFill>
                <a:latin typeface="Arial" pitchFamily="-107" charset="0"/>
                <a:ea typeface="+mn-ea"/>
                <a:cs typeface="+mn-cs"/>
              </a:rPr>
              <a:t>outside the organization.</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65</a:t>
            </a:fld>
            <a:endParaRPr lang="en-AU" dirty="0"/>
          </a:p>
        </p:txBody>
      </p:sp>
    </p:spTree>
    <p:extLst>
      <p:ext uri="{BB962C8B-B14F-4D97-AF65-F5344CB8AC3E}">
        <p14:creationId xmlns:p14="http://schemas.microsoft.com/office/powerpoint/2010/main" val="8748095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Chapter 12 summary.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83412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pitchFamily="-107" charset="0"/>
              </a:rPr>
              <a:t>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630275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latin typeface="Times New Roman" pitchFamily="-107"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20624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As we noted above, computer client and server systems are central components of the I T infrastructure for most organizations, may hold critical data and applications, and are a necessary tool for the function of an organization. Accordingly, we need to be aware of the expected presence of vulnerabilities in operating systems and applications as distributed and the existence of worms scanning for such vulnerabilities at high rates, such as we discussed in Section 6.3. Thus, it is quite possible for a system to be compromised during the installation process before it can install the latest patches or implement other hardening measures. Hence building and deploying a system should be a planned process designed to counter such a threat and to maintain security during its operational lifetime.</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dirty="0">
                <a:solidFill>
                  <a:schemeClr val="tx1"/>
                </a:solidFill>
                <a:effectLst/>
                <a:latin typeface="Arial" pitchFamily="-107" charset="0"/>
                <a:ea typeface="Arial"/>
                <a:cs typeface="Arial"/>
                <a:sym typeface="Arial"/>
              </a:rPr>
              <a:t> N I S T S P 800-123 states that this process must:</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 Assess risks and plan the system deployment</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 Secure the underlying operating system and then the key applications</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 Ensure any critical content is secured</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 Ensure appropriate network protection mechanisms are used</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 Ensure appropriate processes are used to maintain security</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We addressed the selection of network protection mechanisms in Chapter 9, and we will examine the other items in the rest of this chapter.</a:t>
            </a:r>
            <a:endParaRPr lang="en-US" dirty="0">
              <a:latin typeface="Times New Roman" pitchFamily="-107"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163739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latin typeface="Times New Roman" pitchFamily="-107"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1554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71</a:t>
            </a:fld>
            <a:endParaRPr lang="en-US" dirty="0"/>
          </a:p>
        </p:txBody>
      </p:sp>
    </p:spTree>
    <p:extLst>
      <p:ext uri="{BB962C8B-B14F-4D97-AF65-F5344CB8AC3E}">
        <p14:creationId xmlns:p14="http://schemas.microsoft.com/office/powerpoint/2010/main" val="12440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pitchFamily="-107" charset="0"/>
                <a:ea typeface="Arial"/>
                <a:cs typeface="Arial"/>
                <a:sym typeface="Arial"/>
              </a:rPr>
              <a:t>The first step in deploying new systems is planning. Careful planning will help ensure that the new system is as secure as possible and complies with any necessary policies. This planning should be informed by a wider security assessment of the organization, since every organization has distinct security requirements and concerns. We discuss this wider planning process in Chapters 14 and 15.</a:t>
            </a:r>
          </a:p>
          <a:p>
            <a:endParaRPr lang="en-US" sz="1200" b="0" i="0" u="none" strike="noStrike" kern="1200" cap="none" baseline="0" dirty="0">
              <a:solidFill>
                <a:schemeClr val="tx1"/>
              </a:solidFill>
              <a:latin typeface="Arial" pitchFamily="-107" charset="0"/>
              <a:ea typeface="Arial"/>
              <a:cs typeface="Arial"/>
              <a:sym typeface="Arial"/>
            </a:endParaRPr>
          </a:p>
          <a:p>
            <a:r>
              <a:rPr lang="en-US" sz="1200" b="0" i="0" u="none" strike="noStrike" kern="1200" cap="none" baseline="0" dirty="0">
                <a:solidFill>
                  <a:schemeClr val="tx1"/>
                </a:solidFill>
                <a:latin typeface="Arial" pitchFamily="-107" charset="0"/>
                <a:ea typeface="Arial"/>
                <a:cs typeface="Arial"/>
                <a:sym typeface="Arial"/>
              </a:rPr>
              <a:t>The aim of the specific system installation planning process is to maximize security while minimizing costs. Wide experience shows that it is much more difficult and expensive to “retro-fit” security at a later time than it is to plan and provide it during the initial deployment process. This planning process needs to determine the security requirements for the system, its applications and data, and its users. This then guides the selection of appropriate software for the operating system and applications and provides guidance on appropriate user configuration and access control settings. It also guides the selection of other hardening measures required. The plan also needs to identify appropriate personnel to install and manage the system, noting the skills required and any training needed.</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0798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cap="none" noProof="0" dirty="0">
                <a:solidFill>
                  <a:schemeClr val="tx1"/>
                </a:solidFill>
                <a:effectLst/>
                <a:latin typeface="Arial" pitchFamily="-107" charset="0"/>
                <a:ea typeface="Arial"/>
                <a:cs typeface="Arial"/>
                <a:sym typeface="Arial"/>
              </a:rPr>
              <a:t>N I S T S P 800-123</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baseline="0" noProof="0" dirty="0">
                <a:solidFill>
                  <a:schemeClr val="tx1"/>
                </a:solidFill>
                <a:latin typeface="Arial" pitchFamily="-107" charset="0"/>
                <a:ea typeface="Arial"/>
                <a:cs typeface="Arial"/>
                <a:sym typeface="Arial"/>
              </a:rPr>
              <a:t>provides a list of items that should be considered during the system security planning process. While its focus is on secure server deployment, much of the list applies equally well to client system design. This list includes consideration of:</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The purpose of the system, the type of information stored, the applications and services provided, and their security requirements</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The categories of users of the system, the privileges they have, and the types of information they can access</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How the users are authenticated</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How access to the information stored on the system is managed</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What access the system has to information stored on other hosts, such as file or database servers, and how this is managed</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Who will administer the system, and how they will manage the system (via local or remote access)</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Any additional security measures required on the system, including the use of host firewalls, anti-virus or other malware protection mechanisms, and logging</a:t>
            </a:r>
            <a:endParaRPr lang="en-US" i="0" noProof="0" dirty="0">
              <a:latin typeface="Times New Roman" pitchFamily="-107"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2048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noProof="0" dirty="0">
                <a:solidFill>
                  <a:schemeClr val="tx1"/>
                </a:solidFill>
                <a:latin typeface="Arial" pitchFamily="-107" charset="0"/>
                <a:ea typeface="Arial"/>
                <a:cs typeface="Arial"/>
                <a:sym typeface="Arial"/>
              </a:rPr>
              <a:t>The first critical step in securing a system is to secure the base operating system upon which all other applications and services rely. A good security foundation needs a properly installed, patched, and configured operating system. Unfortunately, the default configuration for many operating systems often maximizes ease of use and functionality, rather than security. Further, since every organization has its own security needs, the appropriate security profiles, and hence configurations, will also differ. What is required for a particular system should be identified during the planning phase, as we have just discussed.</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While the details of how to secure each specific operating system differ, the broad approach is similar. Appropriate security configuration guides and checklists exist for most common operating systems, and these should be consulted, though always informed by the specific needs of each organization and its systems. In some cases, automated tools may be available to further assist in securing the system configuration.</a:t>
            </a:r>
          </a:p>
          <a:p>
            <a:endParaRPr lang="en-US" sz="1200" b="0" i="0" u="none" strike="noStrike" kern="1200" cap="none" baseline="0" noProof="0" dirty="0">
              <a:solidFill>
                <a:schemeClr val="tx1"/>
              </a:solidFill>
              <a:latin typeface="Arial" pitchFamily="-107" charset="0"/>
              <a:ea typeface="Arial"/>
              <a:cs typeface="Arial"/>
              <a:sym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cap="none" noProof="0" dirty="0">
                <a:solidFill>
                  <a:schemeClr val="tx1"/>
                </a:solidFill>
                <a:effectLst/>
                <a:latin typeface="Arial" pitchFamily="-107" charset="0"/>
                <a:ea typeface="Arial"/>
                <a:cs typeface="Arial"/>
                <a:sym typeface="Arial"/>
              </a:rPr>
              <a:t> N I S T S P 800-123</a:t>
            </a:r>
            <a:r>
              <a:rPr lang="en-US" sz="1200" b="0" i="0" u="none" strike="noStrike" kern="1200" cap="none" baseline="0" noProof="0" dirty="0">
                <a:solidFill>
                  <a:schemeClr val="tx1"/>
                </a:solidFill>
                <a:effectLst/>
                <a:latin typeface="Arial" pitchFamily="-107" charset="0"/>
                <a:ea typeface="Arial"/>
                <a:cs typeface="Arial"/>
                <a:sym typeface="Arial"/>
              </a:rPr>
              <a:t> </a:t>
            </a:r>
            <a:r>
              <a:rPr lang="en-US" sz="1200" b="0" i="0" u="none" strike="noStrike" kern="1200" cap="none" baseline="0" noProof="0" dirty="0">
                <a:solidFill>
                  <a:schemeClr val="tx1"/>
                </a:solidFill>
                <a:latin typeface="Arial" pitchFamily="-107" charset="0"/>
                <a:ea typeface="Arial"/>
                <a:cs typeface="Arial"/>
                <a:sym typeface="Arial"/>
              </a:rPr>
              <a:t>suggests the following basic steps should be used to secure an operating system:</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Install and patch the operating system</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Harden and configure the operating system to adequately address the identified security needs of the system by:</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 Removing unnecessary services, applications, and protocols</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 Configuring users, groups, and permissions</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 Configuring resource controls</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Install and configure additional security controls, such as anti-virus, host-based firewalls, and intrusion detection systems (IDS), if needed</a:t>
            </a:r>
          </a:p>
          <a:p>
            <a:endParaRPr lang="en-US" sz="1200" b="0" i="0" u="none" strike="noStrike" kern="1200" cap="none" baseline="0" noProof="0" dirty="0">
              <a:solidFill>
                <a:schemeClr val="tx1"/>
              </a:solidFill>
              <a:latin typeface="Arial" pitchFamily="-107" charset="0"/>
              <a:ea typeface="Arial"/>
              <a:cs typeface="Arial"/>
              <a:sym typeface="Arial"/>
            </a:endParaRPr>
          </a:p>
          <a:p>
            <a:r>
              <a:rPr lang="en-US" sz="1200" b="0" i="0" u="none" strike="noStrike" kern="1200" cap="none" baseline="0" noProof="0" dirty="0">
                <a:solidFill>
                  <a:schemeClr val="tx1"/>
                </a:solidFill>
                <a:latin typeface="Arial" pitchFamily="-107" charset="0"/>
                <a:ea typeface="Arial"/>
                <a:cs typeface="Arial"/>
                <a:sym typeface="Arial"/>
              </a:rPr>
              <a:t>• Test the security of the basic operating system to ensure that the steps taken adequately address its security needs</a:t>
            </a:r>
            <a:endParaRPr lang="en-US" noProof="0" dirty="0">
              <a:latin typeface="Times New Roman" pitchFamily="-107"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17112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0_Content_4_Tex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93309"/>
            <a:ext cx="8229600" cy="38794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063853"/>
            <a:ext cx="8229600" cy="34286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495832"/>
            <a:ext cx="8229600" cy="35883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946415"/>
            <a:ext cx="8229600" cy="394716"/>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3423855"/>
            <a:ext cx="8229600" cy="32528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18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857050"/>
            <a:ext cx="8229600" cy="42508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4338157"/>
            <a:ext cx="8229600" cy="395774"/>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1" y="4837386"/>
            <a:ext cx="8229600" cy="238689"/>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57200" y="5211857"/>
            <a:ext cx="8229600" cy="28349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57200" y="5606853"/>
            <a:ext cx="8229600" cy="26964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57200" y="5983525"/>
            <a:ext cx="8229600" cy="268831"/>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57201" y="6331844"/>
            <a:ext cx="8229600" cy="244392"/>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57201" y="6654233"/>
            <a:ext cx="8046362" cy="263943"/>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57201" y="7063805"/>
            <a:ext cx="8046362" cy="290825"/>
          </a:xfrm>
        </p:spPr>
        <p:txBody>
          <a:bodyPr/>
          <a:lstStyle>
            <a:lvl1pPr marR="0" indent="-2556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18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18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27"/>
          </p:nvPr>
        </p:nvSpPr>
        <p:spPr>
          <a:xfrm>
            <a:off x="457200" y="7483231"/>
            <a:ext cx="8012113" cy="2190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28"/>
          </p:nvPr>
        </p:nvSpPr>
        <p:spPr>
          <a:xfrm>
            <a:off x="457200" y="7832725"/>
            <a:ext cx="8012113" cy="293688"/>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Content Placeholder 12"/>
          <p:cNvSpPr>
            <a:spLocks noGrp="1"/>
          </p:cNvSpPr>
          <p:nvPr>
            <p:ph sz="quarter" idx="29"/>
          </p:nvPr>
        </p:nvSpPr>
        <p:spPr>
          <a:xfrm>
            <a:off x="457200" y="8258175"/>
            <a:ext cx="8047038" cy="3270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Content Placeholder 19"/>
          <p:cNvSpPr>
            <a:spLocks noGrp="1"/>
          </p:cNvSpPr>
          <p:nvPr>
            <p:ph sz="quarter" idx="30"/>
          </p:nvPr>
        </p:nvSpPr>
        <p:spPr>
          <a:xfrm>
            <a:off x="457200" y="8609013"/>
            <a:ext cx="8012113" cy="323850"/>
          </a:xfrm>
        </p:spPr>
        <p:txBody>
          <a:bodyPr/>
          <a:lstStyle>
            <a:lvl1pPr indent="-255600">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Content Placeholder 23"/>
          <p:cNvSpPr>
            <a:spLocks noGrp="1"/>
          </p:cNvSpPr>
          <p:nvPr>
            <p:ph sz="quarter" idx="31"/>
          </p:nvPr>
        </p:nvSpPr>
        <p:spPr>
          <a:xfrm>
            <a:off x="457200" y="9036050"/>
            <a:ext cx="8047038" cy="239713"/>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Content Placeholder 26"/>
          <p:cNvSpPr>
            <a:spLocks noGrp="1"/>
          </p:cNvSpPr>
          <p:nvPr>
            <p:ph sz="quarter" idx="32"/>
          </p:nvPr>
        </p:nvSpPr>
        <p:spPr>
          <a:xfrm>
            <a:off x="457200" y="9466263"/>
            <a:ext cx="8047038" cy="15081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9" name="Text Placeholder 28"/>
          <p:cNvSpPr>
            <a:spLocks noGrp="1"/>
          </p:cNvSpPr>
          <p:nvPr>
            <p:ph type="body" sz="quarter" idx="33"/>
          </p:nvPr>
        </p:nvSpPr>
        <p:spPr>
          <a:xfrm>
            <a:off x="457200" y="9807575"/>
            <a:ext cx="8047038" cy="26352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2" name="Text Placeholder 31"/>
          <p:cNvSpPr>
            <a:spLocks noGrp="1"/>
          </p:cNvSpPr>
          <p:nvPr>
            <p:ph type="body" sz="quarter" idx="34"/>
          </p:nvPr>
        </p:nvSpPr>
        <p:spPr>
          <a:xfrm>
            <a:off x="457200" y="10174288"/>
            <a:ext cx="8012113" cy="322262"/>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4" name="Text Placeholder 33"/>
          <p:cNvSpPr>
            <a:spLocks noGrp="1"/>
          </p:cNvSpPr>
          <p:nvPr>
            <p:ph type="body" sz="quarter" idx="35"/>
          </p:nvPr>
        </p:nvSpPr>
        <p:spPr>
          <a:xfrm>
            <a:off x="457200" y="10663977"/>
            <a:ext cx="8047038" cy="2571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8" name="Text Placeholder 37"/>
          <p:cNvSpPr>
            <a:spLocks noGrp="1"/>
          </p:cNvSpPr>
          <p:nvPr>
            <p:ph type="body" sz="quarter" idx="36"/>
          </p:nvPr>
        </p:nvSpPr>
        <p:spPr>
          <a:xfrm>
            <a:off x="457200" y="11063288"/>
            <a:ext cx="8047038" cy="295275"/>
          </a:xfrm>
        </p:spPr>
        <p:txBody>
          <a:bodyPr/>
          <a:lstStyle>
            <a:lvl1pPr indent="-255600">
              <a:defRPr>
                <a:latin typeface="+mn-lt"/>
              </a:defRPr>
            </a:lvl1pPr>
            <a:lvl2pPr indent="-284400">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484240011"/>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593497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09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458689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648757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61030" y="1556326"/>
            <a:ext cx="363154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1563574"/>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243595" y="3977558"/>
            <a:ext cx="4443205" cy="211227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66603"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3290555"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L="1143000" marR="0" indent="-230400" algn="l" rtl="0">
              <a:lnSpc>
                <a:spcPct val="100000"/>
              </a:lnSpc>
              <a:spcAft>
                <a:spcPts val="0"/>
              </a:spcAft>
              <a:buClr>
                <a:srgbClr val="007FA3"/>
              </a:buClr>
              <a:buSzPct val="100000"/>
              <a:buFont typeface="Arial" panose="020B0604020202020204" pitchFamily="34" charset="0"/>
              <a:buChar char="▪"/>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1.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2" name="Picture 1" descr="Pearson Logo">
            <a:extLst>
              <a:ext uri="{FF2B5EF4-FFF2-40B4-BE49-F238E27FC236}">
                <a16:creationId xmlns:a16="http://schemas.microsoft.com/office/drawing/2014/main" id="{B95EDC36-8BF1-6A4C-F9A2-D8C32102F9A3}"/>
              </a:ext>
            </a:extLst>
          </p:cNvPr>
          <p:cNvPicPr>
            <a:picLocks noChangeAspect="1"/>
          </p:cNvPicPr>
          <p:nvPr userDrawn="1"/>
        </p:nvPicPr>
        <p:blipFill>
          <a:blip r:embed="rId18"/>
          <a:stretch>
            <a:fillRect/>
          </a:stretch>
        </p:blipFill>
        <p:spPr>
          <a:xfrm>
            <a:off x="477787" y="6379606"/>
            <a:ext cx="986560" cy="310866"/>
          </a:xfrm>
          <a:prstGeom prst="rect">
            <a:avLst/>
          </a:prstGeom>
        </p:spPr>
      </p:pic>
      <p:sp>
        <p:nvSpPr>
          <p:cNvPr id="3" name="Content Placeholder 7">
            <a:extLst>
              <a:ext uri="{FF2B5EF4-FFF2-40B4-BE49-F238E27FC236}">
                <a16:creationId xmlns:a16="http://schemas.microsoft.com/office/drawing/2014/main" id="{6586BDA6-A704-E3C7-A91A-D09174A1540A}"/>
              </a:ext>
              <a:ext uri="{C183D7F6-B498-43B3-948B-1728B52AA6E4}">
                <adec:decorative xmlns:adec="http://schemas.microsoft.com/office/drawing/2017/decorative" val="0"/>
              </a:ext>
            </a:extLst>
          </p:cNvPr>
          <p:cNvSpPr txBox="1">
            <a:spLocks/>
          </p:cNvSpPr>
          <p:nvPr userDrawn="1"/>
        </p:nvSpPr>
        <p:spPr>
          <a:xfrm>
            <a:off x="2089274" y="6419023"/>
            <a:ext cx="6589712" cy="221018"/>
          </a:xfrm>
          <a:prstGeom prst="rect">
            <a:avLst/>
          </a:prstGeom>
        </p:spPr>
        <p:txBody>
          <a:bodyPr lIns="0" tIns="18000" rIns="0" bIns="180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latin typeface="Verdana"/>
                <a:ea typeface="Verdana" panose="020B0604030504040204" pitchFamily="34" charset="0"/>
                <a:cs typeface="Verdana" panose="020B0604030504040204" pitchFamily="34" charset="0"/>
              </a:rPr>
              <a:t>Copyright © 2024, 2018, 2015 Pearson Education, Inc. All Rights Reserved</a:t>
            </a:r>
          </a:p>
        </p:txBody>
      </p:sp>
    </p:spTree>
  </p:cSld>
  <p:clrMap bg1="lt1" tx1="dk1" bg2="dk2" tx2="lt2" accent1="accent1" accent2="accent2" accent3="accent3" accent4="accent4" accent5="accent5" accent6="accent6" hlink="hlink" folHlink="folHlink"/>
  <p:sldLayoutIdLst>
    <p:sldLayoutId id="2147483664" r:id="rId1"/>
    <p:sldLayoutId id="2147483682"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 id="2147483683" r:id="rId15"/>
    <p:sldLayoutId id="214748368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l.acm.org/doi/pdf/10.1145/1536616.1536646" TargetMode="External"/><Relationship Id="rId2" Type="http://schemas.openxmlformats.org/officeDocument/2006/relationships/hyperlink" Target="https://www.cyber.gov.au/acsc/view-all-content/publications/assessing-security-vulnerabilities-and-applying-patches" TargetMode="External"/><Relationship Id="rId1" Type="http://schemas.openxmlformats.org/officeDocument/2006/relationships/slideLayout" Target="../slideLayouts/slideLayout16.xml"/><Relationship Id="rId4" Type="http://schemas.openxmlformats.org/officeDocument/2006/relationships/hyperlink" Target="https://dl.acm.org/doi/10.1287/mnsc.1070.0794"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nytimes.com/2015/06/06/us/chinese-hackers-may-be-behind-anthem-premera-attacks.html" TargetMode="External"/><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www.microsoft.com/technet/security/current.aspx"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www.us-cert.gov/cas/techalerts/" TargetMode="External"/><Relationship Id="rId4" Type="http://schemas.openxmlformats.org/officeDocument/2006/relationships/hyperlink" Target="http://www.us-cert.gov/reading_ro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opswat.com/resources/reports/antivirus-october-2014#operating-system-updates" TargetMode="External"/><Relationship Id="rId1" Type="http://schemas.openxmlformats.org/officeDocument/2006/relationships/slideLayout" Target="../slideLayouts/slideLayout1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sans.edu/research/security-laboratory/article/default-psswd"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nvlpubs.nist.gov/nistpubs/SpecialPublications/NIST.SP.800-70r4.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ncp.nist.gov/repository"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csrc.nist.gov/publications/nistpubs/800-147/NIST-SP800-147-April2011.pdf" TargetMode="External"/><Relationship Id="rId4" Type="http://schemas.openxmlformats.org/officeDocument/2006/relationships/hyperlink" Target="http://www.nytimes.com/2014/01/15/us/nsa-effort-pries-open-computers-not-connected-to-internet.htm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checklists.nist.gov/"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hyperlink" Target="https://ncp.nist.gov/repositor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hyperlink" Target="http://csrc.nist.gov/publications/nistpubs/800-128/sp800-128.pdf" TargetMode="External"/><Relationship Id="rId1" Type="http://schemas.openxmlformats.org/officeDocument/2006/relationships/slideLayout" Target="../slideLayouts/slideLayout17.xml"/><Relationship Id="rId6" Type="http://schemas.openxmlformats.org/officeDocument/2006/relationships/hyperlink" Target="https://web.nvd.nist.gov/view/ncp/repository" TargetMode="External"/><Relationship Id="rId5" Type="http://schemas.openxmlformats.org/officeDocument/2006/relationships/image" Target="../media/image14.png"/><Relationship Id="rId4" Type="http://schemas.openxmlformats.org/officeDocument/2006/relationships/hyperlink" Target="https://www.cs.columbia.edu/~smb/papers/config-jsac.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www.wired.com/threatlevel/2013/07/ipmi/" TargetMode="External"/><Relationship Id="rId1" Type="http://schemas.openxmlformats.org/officeDocument/2006/relationships/slideLayout" Target="../slideLayouts/slideLayout17.xml"/><Relationship Id="rId6" Type="http://schemas.openxmlformats.org/officeDocument/2006/relationships/hyperlink" Target="http://fish2.com/ipmi/bp.pdf" TargetMode="External"/><Relationship Id="rId5" Type="http://schemas.openxmlformats.org/officeDocument/2006/relationships/image" Target="../media/image17.png"/><Relationship Id="rId4" Type="http://schemas.openxmlformats.org/officeDocument/2006/relationships/hyperlink" Target="https://community.rapid7.com/community/metasploit/blog/2013/07/02/a-penetration-testers-guide-to-ipmi"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csc.gov.au/publications/protect/hardening-ms-office-2016.ht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uefi.org/"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checkpoint.com/asd-top-35-mitigation-strategi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nytimes.com/2018/01/03/business/computer-flaws.html" TargetMode="Externa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hyperlink" Target="https://www.theregister.co.uk/2018/01/02/intel_cpu_design_flaw/"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Hyperjackin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cyber.gov.au/resources-business-and-government/essential-cybersecurity/essential-eight/essential-eight-maturity-mode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www.zdnet.com/article/venom-security-flaw-millions-of-virtual-machines-datacenters/" TargetMode="External"/><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3" Type="http://schemas.openxmlformats.org/officeDocument/2006/relationships/hyperlink" Target="http://www.backtrack-linux.org/" TargetMode="External"/><Relationship Id="rId2" Type="http://schemas.openxmlformats.org/officeDocument/2006/relationships/hyperlink" Target="https://www.kali.org/" TargetMode="Externa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hyperlink" Target="https://www.concise-courses.com/hacking-tools/"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6473" y="228249"/>
            <a:ext cx="8229601" cy="1099695"/>
          </a:xfrm>
        </p:spPr>
        <p:txBody>
          <a:bodyPr lIns="0" tIns="18000" rIns="0" bIns="18000" anchor="ctr" anchorCtr="0">
            <a:spAutoFit/>
          </a:bodyPr>
          <a:lstStyle/>
          <a:p>
            <a:r>
              <a:rPr lang="en-US" noProof="0" dirty="0"/>
              <a:t>Computer Security: Principles and Practice</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400105"/>
            <a:ext cx="8229600" cy="344128"/>
          </a:xfrm>
        </p:spPr>
        <p:txBody>
          <a:bodyPr lIns="0" tIns="18000" rIns="0" bIns="18000" anchor="ctr" anchorCtr="0">
            <a:spAutoFit/>
          </a:bodyPr>
          <a:lstStyle/>
          <a:p>
            <a:pPr>
              <a:tabLst>
                <a:tab pos="2600325" algn="l"/>
              </a:tabLst>
            </a:pPr>
            <a:r>
              <a:rPr lang="en-US" noProof="0" dirty="0">
                <a:latin typeface="Arial" panose="020B0604020202020204" pitchFamily="34" charset="0"/>
                <a:cs typeface="Arial" panose="020B0604020202020204" pitchFamily="34" charset="0"/>
              </a:rPr>
              <a:t>Fifth</a:t>
            </a:r>
            <a:r>
              <a:rPr lang="en-US" noProof="0" dirty="0">
                <a:solidFill>
                  <a:schemeClr val="tx2"/>
                </a:solidFill>
                <a:latin typeface="Arial" panose="020B0604020202020204" pitchFamily="34" charset="0"/>
                <a:cs typeface="Arial" panose="020B0604020202020204" pitchFamily="34" charset="0"/>
              </a:rPr>
              <a:t> Edition</a:t>
            </a:r>
          </a:p>
        </p:txBody>
      </p:sp>
      <p:pic>
        <p:nvPicPr>
          <p:cNvPr id="4" name="Picture 3" descr="Front Cover: Computer Security Principles and Practice Fifth Edition by Stallings and Brown&#10;">
            <a:extLst>
              <a:ext uri="{FF2B5EF4-FFF2-40B4-BE49-F238E27FC236}">
                <a16:creationId xmlns:a16="http://schemas.microsoft.com/office/drawing/2014/main" id="{C8D45C13-2F00-1364-C3DD-24D2A4845725}"/>
              </a:ext>
            </a:extLst>
          </p:cNvPr>
          <p:cNvPicPr>
            <a:picLocks noChangeAspect="1"/>
          </p:cNvPicPr>
          <p:nvPr/>
        </p:nvPicPr>
        <p:blipFill>
          <a:blip r:embed="rId3"/>
          <a:stretch>
            <a:fillRect/>
          </a:stretch>
        </p:blipFill>
        <p:spPr>
          <a:xfrm>
            <a:off x="514609" y="1826058"/>
            <a:ext cx="3245916" cy="4426465"/>
          </a:xfrm>
          <a:prstGeom prst="rect">
            <a:avLst/>
          </a:prstGeom>
        </p:spPr>
      </p:pic>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0"/>
              </a:ext>
            </a:extLst>
          </p:cNvPr>
          <p:cNvSpPr>
            <a:spLocks noGrp="1"/>
          </p:cNvSpPr>
          <p:nvPr>
            <p:ph sz="quarter" idx="14"/>
          </p:nvPr>
        </p:nvSpPr>
        <p:spPr>
          <a:xfrm>
            <a:off x="4587498" y="2927881"/>
            <a:ext cx="3657600" cy="498016"/>
          </a:xfrm>
        </p:spPr>
        <p:txBody>
          <a:bodyPr lIns="0" tIns="18000" rIns="0" bIns="18000" anchor="ctr" anchorCtr="0">
            <a:spAutoFit/>
          </a:bodyPr>
          <a:lstStyle/>
          <a:p>
            <a:pPr marL="0" algn="l"/>
            <a:r>
              <a:rPr lang="en-US" b="0" noProof="0" dirty="0">
                <a:latin typeface="Arial" panose="020B0604020202020204" pitchFamily="34" charset="0"/>
                <a:cs typeface="Arial" panose="020B0604020202020204" pitchFamily="34" charset="0"/>
              </a:rPr>
              <a:t>Chapter 12</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0"/>
              </a:ext>
            </a:extLst>
          </p:cNvPr>
          <p:cNvSpPr>
            <a:spLocks noGrp="1"/>
          </p:cNvSpPr>
          <p:nvPr>
            <p:ph sz="quarter" idx="15"/>
          </p:nvPr>
        </p:nvSpPr>
        <p:spPr>
          <a:xfrm>
            <a:off x="4587498" y="3739874"/>
            <a:ext cx="3382220" cy="374906"/>
          </a:xfrm>
        </p:spPr>
        <p:txBody>
          <a:bodyPr wrap="square" lIns="0" tIns="18000" rIns="0" bIns="18000" anchor="ctr" anchorCtr="0">
            <a:spAutoFit/>
          </a:bodyPr>
          <a:lstStyle/>
          <a:p>
            <a:pPr lvl="0" algn="l">
              <a:buSzPct val="25000"/>
            </a:pPr>
            <a:r>
              <a:rPr lang="en-US" noProof="0" dirty="0">
                <a:latin typeface="Arial" panose="020B0604020202020204" pitchFamily="34" charset="0"/>
                <a:cs typeface="Arial" panose="020B0604020202020204" pitchFamily="34" charset="0"/>
              </a:rPr>
              <a:t>Operating System Security</a:t>
            </a:r>
          </a:p>
        </p:txBody>
      </p:sp>
      <p:pic>
        <p:nvPicPr>
          <p:cNvPr id="11" name="Picture 10" descr="Pearson Logo">
            <a:extLst>
              <a:ext uri="{FF2B5EF4-FFF2-40B4-BE49-F238E27FC236}">
                <a16:creationId xmlns:a16="http://schemas.microsoft.com/office/drawing/2014/main" id="{8E4BA36A-233F-83A1-4E2E-56A6C775E54D}"/>
              </a:ext>
            </a:extLst>
          </p:cNvPr>
          <p:cNvPicPr>
            <a:picLocks noChangeAspect="1"/>
          </p:cNvPicPr>
          <p:nvPr/>
        </p:nvPicPr>
        <p:blipFill>
          <a:blip r:embed="rId4"/>
          <a:stretch>
            <a:fillRect/>
          </a:stretch>
        </p:blipFill>
        <p:spPr>
          <a:xfrm>
            <a:off x="477787" y="6379606"/>
            <a:ext cx="986560" cy="310866"/>
          </a:xfrm>
          <a:prstGeom prst="rect">
            <a:avLst/>
          </a:prstGeom>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0"/>
              </a:ext>
            </a:extLst>
          </p:cNvPr>
          <p:cNvSpPr>
            <a:spLocks noGrp="1"/>
          </p:cNvSpPr>
          <p:nvPr>
            <p:ph sz="quarter" idx="17"/>
          </p:nvPr>
        </p:nvSpPr>
        <p:spPr>
          <a:xfrm>
            <a:off x="2089274" y="6419023"/>
            <a:ext cx="6589712" cy="221018"/>
          </a:xfrm>
        </p:spPr>
        <p:txBody>
          <a:bodyPr lIns="0" tIns="18000" rIns="0" bIns="18000" anchor="ctr" anchorCtr="0">
            <a:spAutoFit/>
          </a:bodyPr>
          <a:lstStyle/>
          <a:p>
            <a:r>
              <a:rPr lang="en-US" altLang="en-US" sz="1200" b="0" noProof="0" dirty="0">
                <a:latin typeface="Verdana"/>
                <a:ea typeface="Verdana" panose="020B0604030504040204" pitchFamily="34" charset="0"/>
                <a:cs typeface="Verdana" panose="020B0604030504040204" pitchFamily="34" charset="0"/>
              </a:rPr>
              <a:t>Copyright © 2024, 2018, 2015 Pearson Education, Inc. All Rights Reserved</a:t>
            </a:r>
          </a:p>
        </p:txBody>
      </p:sp>
    </p:spTree>
    <p:extLst>
      <p:ext uri="{BB962C8B-B14F-4D97-AF65-F5344CB8AC3E}">
        <p14:creationId xmlns:p14="http://schemas.microsoft.com/office/powerpoint/2010/main" val="3799000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Initial Setup and Patching</a:t>
            </a:r>
          </a:p>
        </p:txBody>
      </p:sp>
      <p:sp>
        <p:nvSpPr>
          <p:cNvPr id="3" name="Content Placeholder 2"/>
          <p:cNvSpPr>
            <a:spLocks noGrp="1"/>
          </p:cNvSpPr>
          <p:nvPr>
            <p:ph sz="quarter" idx="13"/>
          </p:nvPr>
        </p:nvSpPr>
        <p:spPr>
          <a:xfrm>
            <a:off x="466824" y="1045021"/>
            <a:ext cx="8215163" cy="4576056"/>
          </a:xfrm>
        </p:spPr>
        <p:txBody>
          <a:bodyPr wrap="square"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System security begins with the installation of the operating system</a:t>
            </a:r>
          </a:p>
          <a:p>
            <a:pPr marL="342900" indent="-342900">
              <a:spcBef>
                <a:spcPts val="600"/>
              </a:spcBef>
            </a:pPr>
            <a:r>
              <a:rPr lang="en-US" sz="2000" noProof="0" dirty="0">
                <a:latin typeface="Arial" panose="020B0604020202020204" pitchFamily="34" charset="0"/>
                <a:cs typeface="Arial" panose="020B0604020202020204" pitchFamily="34" charset="0"/>
              </a:rPr>
              <a:t>Ideally, new systems should be constructed on a protected network</a:t>
            </a:r>
          </a:p>
          <a:p>
            <a:pPr marL="342900" indent="-342900">
              <a:spcBef>
                <a:spcPts val="600"/>
              </a:spcBef>
            </a:pPr>
            <a:r>
              <a:rPr lang="en-US" sz="2000" noProof="0" dirty="0">
                <a:latin typeface="Arial" panose="020B0604020202020204" pitchFamily="34" charset="0"/>
                <a:cs typeface="Arial" panose="020B0604020202020204" pitchFamily="34" charset="0"/>
              </a:rPr>
              <a:t>Full installation and hardening process should occur before the system is deployed to its intended location</a:t>
            </a:r>
          </a:p>
          <a:p>
            <a:pPr marL="342900" indent="-342900">
              <a:spcBef>
                <a:spcPts val="600"/>
              </a:spcBef>
            </a:pPr>
            <a:r>
              <a:rPr lang="en-US" sz="2000" noProof="0" dirty="0">
                <a:latin typeface="Arial" panose="020B0604020202020204" pitchFamily="34" charset="0"/>
                <a:cs typeface="Arial" panose="020B0604020202020204" pitchFamily="34" charset="0"/>
              </a:rPr>
              <a:t>Initial installation should install the minimum necessary for the desired system</a:t>
            </a:r>
          </a:p>
          <a:p>
            <a:pPr marL="342900" indent="-342900">
              <a:spcBef>
                <a:spcPts val="600"/>
              </a:spcBef>
            </a:pPr>
            <a:r>
              <a:rPr lang="en-US" sz="2000" noProof="0" dirty="0">
                <a:latin typeface="Arial" panose="020B0604020202020204" pitchFamily="34" charset="0"/>
                <a:cs typeface="Arial" panose="020B0604020202020204" pitchFamily="34" charset="0"/>
              </a:rPr>
              <a:t>Overall boot process must also be secured</a:t>
            </a:r>
          </a:p>
          <a:p>
            <a:pPr marL="342900" indent="-342900">
              <a:spcBef>
                <a:spcPts val="600"/>
              </a:spcBef>
            </a:pPr>
            <a:r>
              <a:rPr lang="en-US" sz="2000" noProof="0" dirty="0">
                <a:latin typeface="Arial" panose="020B0604020202020204" pitchFamily="34" charset="0"/>
                <a:cs typeface="Arial" panose="020B0604020202020204" pitchFamily="34" charset="0"/>
              </a:rPr>
              <a:t>The integrity and source of any additional device driver code must be carefully validated</a:t>
            </a:r>
          </a:p>
          <a:p>
            <a:pPr marL="342900" indent="-342900">
              <a:spcBef>
                <a:spcPts val="600"/>
              </a:spcBef>
            </a:pPr>
            <a:r>
              <a:rPr lang="en-US" sz="2000" noProof="0" dirty="0">
                <a:latin typeface="Arial" panose="020B0604020202020204" pitchFamily="34" charset="0"/>
                <a:cs typeface="Arial" panose="020B0604020202020204" pitchFamily="34" charset="0"/>
              </a:rPr>
              <a:t>Critical that a system be kept up to date, with all critical security related patches installed</a:t>
            </a:r>
          </a:p>
          <a:p>
            <a:pPr marL="342900" indent="-342900">
              <a:spcBef>
                <a:spcPts val="600"/>
              </a:spcBef>
            </a:pPr>
            <a:r>
              <a:rPr lang="en-US" sz="2000" noProof="0" dirty="0">
                <a:latin typeface="Arial" panose="020B0604020202020204" pitchFamily="34" charset="0"/>
                <a:cs typeface="Arial" panose="020B0604020202020204" pitchFamily="34" charset="0"/>
              </a:rPr>
              <a:t>Should stage and validate all patches on test systems before deploying them in production</a:t>
            </a:r>
          </a:p>
        </p:txBody>
      </p:sp>
    </p:spTree>
    <p:extLst>
      <p:ext uri="{BB962C8B-B14F-4D97-AF65-F5344CB8AC3E}">
        <p14:creationId xmlns:p14="http://schemas.microsoft.com/office/powerpoint/2010/main" val="391232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4798"/>
            <a:ext cx="8229600" cy="4428411"/>
          </a:xfrm>
        </p:spPr>
        <p:txBody>
          <a:bodyPr>
            <a:noAutofit/>
          </a:bodyPr>
          <a:lstStyle/>
          <a:p>
            <a:pPr>
              <a:defRPr/>
            </a:pPr>
            <a:r>
              <a:rPr lang="en-US" sz="2400" dirty="0"/>
              <a:t>Patch management critical to reducing vulnerability</a:t>
            </a:r>
            <a:endParaRPr lang="en-US" sz="2000" dirty="0"/>
          </a:p>
          <a:p>
            <a:pPr lvl="1">
              <a:defRPr/>
            </a:pPr>
            <a:r>
              <a:rPr lang="en-US" sz="2000" dirty="0">
                <a:effectLst/>
              </a:rPr>
              <a:t>Estimated that 95% of security breaches could be prevented by keeping systems properly patched*</a:t>
            </a:r>
            <a:endParaRPr lang="en-US" sz="2800" dirty="0"/>
          </a:p>
          <a:p>
            <a:pPr>
              <a:defRPr/>
            </a:pPr>
            <a:r>
              <a:rPr lang="en-US" sz="2400" dirty="0"/>
              <a:t>Need to be aware of vulnerability reports and issuance of patches</a:t>
            </a:r>
          </a:p>
          <a:p>
            <a:pPr>
              <a:defRPr/>
            </a:pPr>
            <a:r>
              <a:rPr lang="en-US" sz="2400" dirty="0">
                <a:hlinkClick r:id="rId2"/>
              </a:rPr>
              <a:t>Assessing Security Vulnerabilities and Applying Patches | Cyber.gov.au</a:t>
            </a:r>
            <a:endParaRPr lang="en-US" sz="2400" dirty="0"/>
          </a:p>
          <a:p>
            <a:pPr>
              <a:defRPr/>
            </a:pPr>
            <a:r>
              <a:rPr lang="en-US" sz="2400" dirty="0"/>
              <a:t>See </a:t>
            </a:r>
            <a:r>
              <a:rPr lang="en-US" sz="2400" dirty="0">
                <a:hlinkClick r:id="rId3"/>
              </a:rPr>
              <a:t>The Critical Elements of the Patch Management Process</a:t>
            </a:r>
            <a:endParaRPr lang="en-US" sz="2400" dirty="0"/>
          </a:p>
          <a:p>
            <a:pPr>
              <a:defRPr/>
            </a:pPr>
            <a:r>
              <a:rPr lang="en-US" sz="2400" dirty="0"/>
              <a:t>Cavusoglu, H., Cavusoglu, H. and Zhang, J. Security patch management - Share the burden or share the damage. </a:t>
            </a:r>
            <a:r>
              <a:rPr lang="en-US" sz="2400" i="1" dirty="0">
                <a:hlinkClick r:id="rId4"/>
              </a:rPr>
              <a:t>Management Science</a:t>
            </a:r>
            <a:r>
              <a:rPr lang="en-US" sz="2400" dirty="0">
                <a:hlinkClick r:id="rId4"/>
              </a:rPr>
              <a:t> (April 2008)</a:t>
            </a:r>
            <a:endParaRPr lang="en-US" sz="2400" dirty="0"/>
          </a:p>
          <a:p>
            <a:pPr>
              <a:defRPr/>
            </a:pPr>
            <a:endParaRPr lang="en-US" sz="2000" dirty="0"/>
          </a:p>
        </p:txBody>
      </p:sp>
      <p:sp>
        <p:nvSpPr>
          <p:cNvPr id="5" name="Slide Number Placeholder 4"/>
          <p:cNvSpPr>
            <a:spLocks noGrp="1"/>
          </p:cNvSpPr>
          <p:nvPr>
            <p:ph type="sldNum" sz="quarter" idx="12"/>
          </p:nvPr>
        </p:nvSpPr>
        <p:spPr/>
        <p:txBody>
          <a:bodyPr/>
          <a:lstStyle/>
          <a:p>
            <a:pPr>
              <a:defRPr/>
            </a:pPr>
            <a:fld id="{886A18C5-0DEA-4E30-830C-FC48C8B5D4F6}" type="slidenum">
              <a:rPr lang="en-US" smtClean="0"/>
              <a:pPr>
                <a:defRPr/>
              </a:pPr>
              <a:t>11</a:t>
            </a:fld>
            <a:endParaRPr lang="en-US"/>
          </a:p>
        </p:txBody>
      </p:sp>
      <p:sp>
        <p:nvSpPr>
          <p:cNvPr id="7" name="Title 1">
            <a:extLst>
              <a:ext uri="{FF2B5EF4-FFF2-40B4-BE49-F238E27FC236}">
                <a16:creationId xmlns:a16="http://schemas.microsoft.com/office/drawing/2014/main" id="{92B4A2B0-3593-9617-3854-2CFC473D2F13}"/>
              </a:ext>
            </a:extLst>
          </p:cNvPr>
          <p:cNvSpPr>
            <a:spLocks noGrp="1"/>
          </p:cNvSpPr>
          <p:nvPr>
            <p:ph type="title"/>
          </p:nvPr>
        </p:nvSpPr>
        <p:spPr>
          <a:xfrm>
            <a:off x="457200" y="214716"/>
            <a:ext cx="8229600" cy="559572"/>
          </a:xfrm>
          <a:noFill/>
          <a:ln>
            <a:noFill/>
          </a:ln>
        </p:spPr>
        <p:txBody>
          <a:bodyPr lIns="0" tIns="18000" rIns="0" bIns="18000" anchor="ctr" anchorCtr="0">
            <a:spAutoFit/>
          </a:bodyPr>
          <a:lstStyle/>
          <a:p>
            <a:r>
              <a:rPr lang="en-US" sz="3600" dirty="0">
                <a:latin typeface="+mj-lt"/>
              </a:rPr>
              <a:t>Patch Management</a:t>
            </a:r>
          </a:p>
        </p:txBody>
      </p:sp>
      <p:sp>
        <p:nvSpPr>
          <p:cNvPr id="11" name="TextBox 10">
            <a:extLst>
              <a:ext uri="{FF2B5EF4-FFF2-40B4-BE49-F238E27FC236}">
                <a16:creationId xmlns:a16="http://schemas.microsoft.com/office/drawing/2014/main" id="{2032A744-844A-830E-A192-258488E47FE1}"/>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43286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515602" y="1135777"/>
            <a:ext cx="8229600" cy="4428411"/>
          </a:xfrm>
        </p:spPr>
        <p:txBody>
          <a:bodyPr>
            <a:normAutofit/>
          </a:bodyPr>
          <a:lstStyle/>
          <a:p>
            <a:r>
              <a:rPr lang="en-US" sz="2800" dirty="0">
                <a:effectLst/>
              </a:rPr>
              <a:t>Critical elements of the patch management process*:</a:t>
            </a:r>
          </a:p>
          <a:p>
            <a:pPr lvl="1"/>
            <a:r>
              <a:rPr lang="en-US" sz="2400" dirty="0">
                <a:effectLst/>
              </a:rPr>
              <a:t>Senior executive support</a:t>
            </a:r>
          </a:p>
          <a:p>
            <a:pPr lvl="1"/>
            <a:r>
              <a:rPr lang="en-US" sz="2400" dirty="0">
                <a:effectLst/>
              </a:rPr>
              <a:t>Dedicated resources and clearly defined responsibilities </a:t>
            </a:r>
          </a:p>
          <a:p>
            <a:pPr lvl="1"/>
            <a:r>
              <a:rPr lang="en-US" sz="2400" dirty="0">
                <a:effectLst/>
              </a:rPr>
              <a:t>Creating and maintaining a current technology inventory </a:t>
            </a:r>
          </a:p>
          <a:p>
            <a:pPr lvl="1"/>
            <a:r>
              <a:rPr lang="en-US" sz="2400" dirty="0">
                <a:effectLst/>
              </a:rPr>
              <a:t>Identification of vulnerabilities and patches</a:t>
            </a:r>
          </a:p>
        </p:txBody>
      </p:sp>
      <p:sp>
        <p:nvSpPr>
          <p:cNvPr id="5" name="Slide Number Placeholder 4"/>
          <p:cNvSpPr>
            <a:spLocks noGrp="1"/>
          </p:cNvSpPr>
          <p:nvPr>
            <p:ph type="sldNum" sz="quarter" idx="12"/>
          </p:nvPr>
        </p:nvSpPr>
        <p:spPr/>
        <p:txBody>
          <a:bodyPr/>
          <a:lstStyle/>
          <a:p>
            <a:pPr>
              <a:defRPr/>
            </a:pPr>
            <a:fld id="{E132A8E5-7C35-4B3F-AFCC-B941879B95AF}" type="slidenum">
              <a:rPr lang="en-US" smtClean="0"/>
              <a:pPr>
                <a:defRPr/>
              </a:pPr>
              <a:t>12</a:t>
            </a:fld>
            <a:endParaRPr lang="en-US"/>
          </a:p>
        </p:txBody>
      </p:sp>
      <p:sp>
        <p:nvSpPr>
          <p:cNvPr id="7" name="TextBox 6"/>
          <p:cNvSpPr txBox="1"/>
          <p:nvPr/>
        </p:nvSpPr>
        <p:spPr>
          <a:xfrm>
            <a:off x="1187624" y="4992846"/>
            <a:ext cx="7072770" cy="276999"/>
          </a:xfrm>
          <a:prstGeom prst="rect">
            <a:avLst/>
          </a:prstGeom>
          <a:noFill/>
          <a:ln>
            <a:noFill/>
          </a:ln>
        </p:spPr>
        <p:txBody>
          <a:bodyPr wrap="none" rtlCol="0">
            <a:spAutoFit/>
          </a:bodyPr>
          <a:lstStyle/>
          <a:p>
            <a:r>
              <a:rPr lang="en-US" sz="1200" dirty="0"/>
              <a:t>One report detailed 7,329 “potential vulnerabilities” because software patches had not been installed.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568" y="4722984"/>
            <a:ext cx="7176864" cy="269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568" y="5381292"/>
            <a:ext cx="5580112" cy="365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a:extLst>
              <a:ext uri="{FF2B5EF4-FFF2-40B4-BE49-F238E27FC236}">
                <a16:creationId xmlns:a16="http://schemas.microsoft.com/office/drawing/2014/main" id="{E78EB599-D5D7-D9B7-E248-D85AD4935BD5}"/>
              </a:ext>
            </a:extLst>
          </p:cNvPr>
          <p:cNvSpPr>
            <a:spLocks noGrp="1"/>
          </p:cNvSpPr>
          <p:nvPr>
            <p:ph type="title"/>
          </p:nvPr>
        </p:nvSpPr>
        <p:spPr>
          <a:xfrm>
            <a:off x="457200" y="199328"/>
            <a:ext cx="8229600" cy="590349"/>
          </a:xfrm>
          <a:noFill/>
          <a:ln>
            <a:noFill/>
          </a:ln>
        </p:spPr>
        <p:txBody>
          <a:bodyPr lIns="0" tIns="18000" rIns="0" bIns="18000" anchor="ctr" anchorCtr="0">
            <a:spAutoFit/>
          </a:bodyPr>
          <a:lstStyle/>
          <a:p>
            <a:r>
              <a:rPr lang="en-US" sz="3600" dirty="0">
                <a:latin typeface="+mj-lt"/>
              </a:rPr>
              <a:t>Patch Management</a:t>
            </a:r>
          </a:p>
        </p:txBody>
      </p:sp>
      <p:sp>
        <p:nvSpPr>
          <p:cNvPr id="10" name="TextBox 9">
            <a:extLst>
              <a:ext uri="{FF2B5EF4-FFF2-40B4-BE49-F238E27FC236}">
                <a16:creationId xmlns:a16="http://schemas.microsoft.com/office/drawing/2014/main" id="{B3079C42-C30C-F913-06FF-36F3C4570F57}"/>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53743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643" y="1046497"/>
            <a:ext cx="8229600" cy="4428411"/>
          </a:xfrm>
        </p:spPr>
        <p:txBody>
          <a:bodyPr>
            <a:normAutofit/>
          </a:bodyPr>
          <a:lstStyle/>
          <a:p>
            <a:pPr>
              <a:defRPr/>
            </a:pPr>
            <a:r>
              <a:rPr lang="en-US" sz="2800" dirty="0">
                <a:effectLst/>
              </a:rPr>
              <a:t>Critical elements of the patch management process:</a:t>
            </a:r>
          </a:p>
          <a:p>
            <a:pPr lvl="1">
              <a:defRPr/>
            </a:pPr>
            <a:r>
              <a:rPr lang="en-US" sz="2400" dirty="0"/>
              <a:t>Scanning and monitoring the network  for machines and patch levels</a:t>
            </a:r>
          </a:p>
          <a:p>
            <a:pPr lvl="1">
              <a:defRPr/>
            </a:pPr>
            <a:r>
              <a:rPr lang="en-US" sz="2400" dirty="0"/>
              <a:t>Pre-deployment testing of patches</a:t>
            </a:r>
          </a:p>
          <a:p>
            <a:pPr lvl="1">
              <a:defRPr/>
            </a:pPr>
            <a:r>
              <a:rPr lang="en-US" sz="2400" dirty="0"/>
              <a:t> Post-deployment scanning and monitoring of patch levels</a:t>
            </a:r>
          </a:p>
        </p:txBody>
      </p:sp>
      <p:sp>
        <p:nvSpPr>
          <p:cNvPr id="5" name="Slide Number Placeholder 4"/>
          <p:cNvSpPr>
            <a:spLocks noGrp="1"/>
          </p:cNvSpPr>
          <p:nvPr>
            <p:ph type="sldNum" sz="quarter" idx="12"/>
          </p:nvPr>
        </p:nvSpPr>
        <p:spPr/>
        <p:txBody>
          <a:bodyPr/>
          <a:lstStyle/>
          <a:p>
            <a:pPr>
              <a:defRPr/>
            </a:pPr>
            <a:fld id="{7A683340-2135-4D4C-B393-D56EF8BA502F}" type="slidenum">
              <a:rPr lang="en-US" smtClean="0"/>
              <a:pPr>
                <a:defRPr/>
              </a:pPr>
              <a:t>13</a:t>
            </a:fld>
            <a:endParaRPr lang="en-US"/>
          </a:p>
        </p:txBody>
      </p:sp>
      <p:sp>
        <p:nvSpPr>
          <p:cNvPr id="20486" name="TextBox 3"/>
          <p:cNvSpPr txBox="1">
            <a:spLocks noChangeArrowheads="1"/>
          </p:cNvSpPr>
          <p:nvPr/>
        </p:nvSpPr>
        <p:spPr bwMode="auto">
          <a:xfrm>
            <a:off x="595133" y="4192218"/>
            <a:ext cx="8425961" cy="1292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a:t>Some patch sources:</a:t>
            </a:r>
            <a:endParaRPr lang="en-US" sz="2000" dirty="0">
              <a:hlinkClick r:id="rId3"/>
            </a:endParaRPr>
          </a:p>
          <a:p>
            <a:pPr eaLnBrk="1" hangingPunct="1"/>
            <a:r>
              <a:rPr lang="en-US" sz="2000" dirty="0">
                <a:hlinkClick r:id="rId3"/>
              </a:rPr>
              <a:t>http://www.microsoft.com/technet/security/current.aspx</a:t>
            </a:r>
            <a:endParaRPr lang="en-US" sz="2000" dirty="0"/>
          </a:p>
          <a:p>
            <a:pPr eaLnBrk="1" hangingPunct="1"/>
            <a:r>
              <a:rPr lang="en-US" sz="2000" dirty="0">
                <a:hlinkClick r:id="rId4"/>
              </a:rPr>
              <a:t>http://www.us-cert.gov/reading_room/</a:t>
            </a:r>
            <a:r>
              <a:rPr lang="en-US" sz="2000" dirty="0"/>
              <a:t>  See monthly and quarterly reports</a:t>
            </a:r>
          </a:p>
          <a:p>
            <a:pPr eaLnBrk="1" hangingPunct="1"/>
            <a:r>
              <a:rPr lang="en-US" dirty="0">
                <a:hlinkClick r:id="rId5"/>
              </a:rPr>
              <a:t>http://www.us-cert.gov/cas/techalerts/</a:t>
            </a:r>
            <a:endParaRPr lang="en-US" dirty="0"/>
          </a:p>
        </p:txBody>
      </p:sp>
      <p:sp>
        <p:nvSpPr>
          <p:cNvPr id="7" name="Title 1">
            <a:extLst>
              <a:ext uri="{FF2B5EF4-FFF2-40B4-BE49-F238E27FC236}">
                <a16:creationId xmlns:a16="http://schemas.microsoft.com/office/drawing/2014/main" id="{0C8A97E6-3CAE-29BE-0331-D55FF5C3DE60}"/>
              </a:ext>
            </a:extLst>
          </p:cNvPr>
          <p:cNvSpPr>
            <a:spLocks noGrp="1"/>
          </p:cNvSpPr>
          <p:nvPr>
            <p:ph type="title"/>
          </p:nvPr>
        </p:nvSpPr>
        <p:spPr>
          <a:xfrm>
            <a:off x="457200" y="199328"/>
            <a:ext cx="8229600" cy="590349"/>
          </a:xfrm>
          <a:noFill/>
          <a:ln>
            <a:noFill/>
          </a:ln>
        </p:spPr>
        <p:txBody>
          <a:bodyPr lIns="0" tIns="18000" rIns="0" bIns="18000" anchor="ctr" anchorCtr="0">
            <a:spAutoFit/>
          </a:bodyPr>
          <a:lstStyle/>
          <a:p>
            <a:r>
              <a:rPr lang="en-US" sz="3600" dirty="0">
                <a:latin typeface="+mj-lt"/>
              </a:rPr>
              <a:t>Patch Management</a:t>
            </a:r>
          </a:p>
        </p:txBody>
      </p:sp>
      <p:sp>
        <p:nvSpPr>
          <p:cNvPr id="9" name="TextBox 8">
            <a:extLst>
              <a:ext uri="{FF2B5EF4-FFF2-40B4-BE49-F238E27FC236}">
                <a16:creationId xmlns:a16="http://schemas.microsoft.com/office/drawing/2014/main" id="{835CD5BF-BF63-F81B-42DF-8EA14215C0A3}"/>
              </a:ext>
            </a:extLst>
          </p:cNvPr>
          <p:cNvSpPr txBox="1"/>
          <p:nvPr/>
        </p:nvSpPr>
        <p:spPr>
          <a:xfrm>
            <a:off x="7884368" y="6160951"/>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202169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75444"/>
            <a:ext cx="3744416" cy="2707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2081602"/>
            <a:ext cx="3977847" cy="289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67544" y="6460812"/>
            <a:ext cx="7656904" cy="369332"/>
          </a:xfrm>
          <a:prstGeom prst="rect">
            <a:avLst/>
          </a:prstGeom>
          <a:noFill/>
        </p:spPr>
        <p:txBody>
          <a:bodyPr wrap="none" rtlCol="0">
            <a:spAutoFit/>
          </a:bodyPr>
          <a:lstStyle/>
          <a:p>
            <a:r>
              <a:rPr lang="en-US" dirty="0"/>
              <a:t>Source: </a:t>
            </a:r>
            <a:r>
              <a:rPr lang="en-US" dirty="0">
                <a:hlinkClick r:id="rId2"/>
              </a:rPr>
              <a:t>OPSWAT Antivirus and Operating System Report: October 2014 </a:t>
            </a:r>
            <a:endParaRPr lang="en-US" dirty="0"/>
          </a:p>
        </p:txBody>
      </p:sp>
      <p:sp>
        <p:nvSpPr>
          <p:cNvPr id="7" name="Title 1">
            <a:extLst>
              <a:ext uri="{FF2B5EF4-FFF2-40B4-BE49-F238E27FC236}">
                <a16:creationId xmlns:a16="http://schemas.microsoft.com/office/drawing/2014/main" id="{709CE0DE-0778-1034-AB02-97160A722475}"/>
              </a:ext>
            </a:extLst>
          </p:cNvPr>
          <p:cNvSpPr>
            <a:spLocks noGrp="1"/>
          </p:cNvSpPr>
          <p:nvPr>
            <p:ph type="title"/>
          </p:nvPr>
        </p:nvSpPr>
        <p:spPr>
          <a:xfrm>
            <a:off x="457200" y="199328"/>
            <a:ext cx="8229600" cy="590349"/>
          </a:xfrm>
          <a:noFill/>
          <a:ln>
            <a:noFill/>
          </a:ln>
        </p:spPr>
        <p:txBody>
          <a:bodyPr lIns="0" tIns="18000" rIns="0" bIns="18000" anchor="ctr" anchorCtr="0">
            <a:spAutoFit/>
          </a:bodyPr>
          <a:lstStyle/>
          <a:p>
            <a:r>
              <a:rPr lang="en-US" sz="3600" dirty="0">
                <a:latin typeface="+mj-lt"/>
              </a:rPr>
              <a:t>Patch Timeliness</a:t>
            </a:r>
          </a:p>
        </p:txBody>
      </p:sp>
    </p:spTree>
    <p:extLst>
      <p:ext uri="{BB962C8B-B14F-4D97-AF65-F5344CB8AC3E}">
        <p14:creationId xmlns:p14="http://schemas.microsoft.com/office/powerpoint/2010/main" val="178243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462"/>
            <a:ext cx="8229600" cy="1144347"/>
          </a:xfrm>
        </p:spPr>
        <p:txBody>
          <a:bodyPr lIns="0" tIns="18000" rIns="0" bIns="18000" anchor="ctr" anchorCtr="0">
            <a:spAutoFit/>
          </a:bodyPr>
          <a:lstStyle/>
          <a:p>
            <a:r>
              <a:rPr lang="en-US" noProof="0" dirty="0">
                <a:solidFill>
                  <a:schemeClr val="tx2"/>
                </a:solidFill>
              </a:rPr>
              <a:t>Remove Unnecessary Services, Applications, and Protocols</a:t>
            </a:r>
          </a:p>
        </p:txBody>
      </p:sp>
      <p:sp>
        <p:nvSpPr>
          <p:cNvPr id="3" name="Content Placeholder 2"/>
          <p:cNvSpPr>
            <a:spLocks noGrp="1"/>
          </p:cNvSpPr>
          <p:nvPr>
            <p:ph sz="quarter" idx="13"/>
          </p:nvPr>
        </p:nvSpPr>
        <p:spPr>
          <a:xfrm>
            <a:off x="457200" y="1438701"/>
            <a:ext cx="8229600" cy="4722250"/>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If fewer software packages are available to run, the risk (attack surface) is reduced</a:t>
            </a:r>
          </a:p>
          <a:p>
            <a:pPr marL="342900" indent="-342900">
              <a:spcBef>
                <a:spcPts val="600"/>
              </a:spcBef>
            </a:pPr>
            <a:r>
              <a:rPr lang="en-US" noProof="0" dirty="0">
                <a:latin typeface="Arial" panose="020B0604020202020204" pitchFamily="34" charset="0"/>
                <a:cs typeface="Arial" panose="020B0604020202020204" pitchFamily="34" charset="0"/>
              </a:rPr>
              <a:t>System planning process should identify what is actually required for a given system</a:t>
            </a:r>
          </a:p>
          <a:p>
            <a:pPr marL="342900" indent="-342900">
              <a:spcBef>
                <a:spcPts val="600"/>
              </a:spcBef>
            </a:pPr>
            <a:r>
              <a:rPr lang="en-US" noProof="0" dirty="0">
                <a:latin typeface="Arial" panose="020B0604020202020204" pitchFamily="34" charset="0"/>
                <a:cs typeface="Arial" panose="020B0604020202020204" pitchFamily="34" charset="0"/>
              </a:rPr>
              <a:t>When performing the initial installation, the supplied defaults should not be used</a:t>
            </a:r>
          </a:p>
          <a:p>
            <a:pPr marL="829818" lvl="1" indent="-342900"/>
            <a:r>
              <a:rPr lang="en-US" sz="2000" noProof="0" dirty="0">
                <a:latin typeface="Arial" panose="020B0604020202020204" pitchFamily="34" charset="0"/>
                <a:cs typeface="Arial" panose="020B0604020202020204" pitchFamily="34" charset="0"/>
              </a:rPr>
              <a:t>Default configuration is set to maximize ease of use and functionality rather than security</a:t>
            </a:r>
          </a:p>
          <a:p>
            <a:pPr marL="829818" lvl="1" indent="-342900"/>
            <a:r>
              <a:rPr lang="en-US" sz="2000" noProof="0" dirty="0">
                <a:latin typeface="Arial" panose="020B0604020202020204" pitchFamily="34" charset="0"/>
                <a:cs typeface="Arial" panose="020B0604020202020204" pitchFamily="34" charset="0"/>
              </a:rPr>
              <a:t>If additional packages are needed later they can be installed when they are required</a:t>
            </a:r>
            <a:endParaRPr lang="en-US" noProof="0" dirty="0">
              <a:latin typeface="Arial" panose="020B0604020202020204" pitchFamily="34" charset="0"/>
              <a:cs typeface="Arial" panose="020B0604020202020204" pitchFamily="34" charset="0"/>
            </a:endParaRPr>
          </a:p>
          <a:p>
            <a:pPr marL="342900" indent="-342900"/>
            <a:r>
              <a:rPr lang="en-US" dirty="0"/>
              <a:t>Site creates an “image” of a properly configured system which is cloned for all new machine instances</a:t>
            </a:r>
            <a:endParaRPr lang="en-US"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CA61A81-4275-94BE-406B-ECF74A609CE4}"/>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012550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462"/>
            <a:ext cx="8229600" cy="1144347"/>
          </a:xfrm>
        </p:spPr>
        <p:txBody>
          <a:bodyPr lIns="0" tIns="18000" rIns="0" bIns="18000" anchor="ctr" anchorCtr="0">
            <a:spAutoFit/>
          </a:bodyPr>
          <a:lstStyle/>
          <a:p>
            <a:r>
              <a:rPr lang="en-US" noProof="0" dirty="0">
                <a:solidFill>
                  <a:schemeClr val="tx2"/>
                </a:solidFill>
              </a:rPr>
              <a:t>Configure Users, Groups, and Authentication</a:t>
            </a:r>
          </a:p>
        </p:txBody>
      </p:sp>
      <p:sp>
        <p:nvSpPr>
          <p:cNvPr id="3" name="Content Placeholder 2"/>
          <p:cNvSpPr>
            <a:spLocks noGrp="1"/>
          </p:cNvSpPr>
          <p:nvPr>
            <p:ph sz="quarter" idx="13"/>
          </p:nvPr>
        </p:nvSpPr>
        <p:spPr>
          <a:xfrm>
            <a:off x="457200" y="1532514"/>
            <a:ext cx="8229600" cy="4052836"/>
          </a:xfrm>
        </p:spPr>
        <p:txBody>
          <a:bodyPr lIns="0" tIns="18000" rIns="0" bIns="18000" anchor="ctr" anchorCtr="0">
            <a:spAutoFit/>
          </a:bodyPr>
          <a:lstStyle/>
          <a:p>
            <a:pPr marL="285750" indent="-285750">
              <a:spcBef>
                <a:spcPts val="600"/>
              </a:spcBef>
            </a:pPr>
            <a:r>
              <a:rPr lang="en-US" sz="1800" noProof="0" dirty="0">
                <a:latin typeface="Arial" panose="020B0604020202020204" pitchFamily="34" charset="0"/>
                <a:cs typeface="Arial" panose="020B0604020202020204" pitchFamily="34" charset="0"/>
              </a:rPr>
              <a:t>Not all users with access to a system will have the same access to all data and resources on that system</a:t>
            </a:r>
          </a:p>
          <a:p>
            <a:pPr marL="285750" indent="-285750">
              <a:spcBef>
                <a:spcPts val="600"/>
              </a:spcBef>
            </a:pPr>
            <a:r>
              <a:rPr lang="en-US" sz="1800" noProof="0" dirty="0">
                <a:latin typeface="Arial" panose="020B0604020202020204" pitchFamily="34" charset="0"/>
                <a:cs typeface="Arial" panose="020B0604020202020204" pitchFamily="34" charset="0"/>
              </a:rPr>
              <a:t>Elevated privileges should be restricted to only those users who require them, and then only when they are needed to perform a task</a:t>
            </a:r>
          </a:p>
          <a:p>
            <a:pPr marL="285750" indent="-285750">
              <a:spcBef>
                <a:spcPts val="600"/>
              </a:spcBef>
            </a:pPr>
            <a:r>
              <a:rPr lang="en-US" sz="1800" noProof="0" dirty="0">
                <a:latin typeface="Arial" panose="020B0604020202020204" pitchFamily="34" charset="0"/>
                <a:cs typeface="Arial" panose="020B0604020202020204" pitchFamily="34" charset="0"/>
              </a:rPr>
              <a:t>System planning process should consider:</a:t>
            </a:r>
          </a:p>
          <a:p>
            <a:pPr marL="772668" lvl="1" indent="-285750"/>
            <a:r>
              <a:rPr lang="en-US" sz="1800" noProof="0" dirty="0">
                <a:latin typeface="Arial" panose="020B0604020202020204" pitchFamily="34" charset="0"/>
                <a:cs typeface="Arial" panose="020B0604020202020204" pitchFamily="34" charset="0"/>
              </a:rPr>
              <a:t>Categories of users on the system</a:t>
            </a:r>
          </a:p>
          <a:p>
            <a:pPr marL="772668" lvl="1" indent="-285750"/>
            <a:r>
              <a:rPr lang="en-US" sz="1800" noProof="0" dirty="0">
                <a:latin typeface="Arial" panose="020B0604020202020204" pitchFamily="34" charset="0"/>
                <a:cs typeface="Arial" panose="020B0604020202020204" pitchFamily="34" charset="0"/>
              </a:rPr>
              <a:t>Privileges they have</a:t>
            </a:r>
          </a:p>
          <a:p>
            <a:pPr marL="772668" lvl="1" indent="-285750"/>
            <a:r>
              <a:rPr lang="en-US" sz="1800" noProof="0" dirty="0">
                <a:latin typeface="Arial" panose="020B0604020202020204" pitchFamily="34" charset="0"/>
                <a:cs typeface="Arial" panose="020B0604020202020204" pitchFamily="34" charset="0"/>
              </a:rPr>
              <a:t>Types of information they can access</a:t>
            </a:r>
          </a:p>
          <a:p>
            <a:pPr marL="772668" lvl="1" indent="-285750"/>
            <a:r>
              <a:rPr lang="en-US" sz="1800" noProof="0" dirty="0">
                <a:latin typeface="Arial" panose="020B0604020202020204" pitchFamily="34" charset="0"/>
                <a:cs typeface="Arial" panose="020B0604020202020204" pitchFamily="34" charset="0"/>
              </a:rPr>
              <a:t>How and where they are defined and authenticated</a:t>
            </a:r>
          </a:p>
          <a:p>
            <a:pPr marL="285750" indent="-285750">
              <a:spcBef>
                <a:spcPts val="600"/>
              </a:spcBef>
            </a:pPr>
            <a:r>
              <a:rPr lang="en-US" sz="1800" noProof="0" dirty="0">
                <a:latin typeface="Arial" panose="020B0604020202020204" pitchFamily="34" charset="0"/>
                <a:cs typeface="Arial" panose="020B0604020202020204" pitchFamily="34" charset="0"/>
              </a:rPr>
              <a:t>Default accounts included as part of the system installation should be secured</a:t>
            </a:r>
          </a:p>
          <a:p>
            <a:pPr marL="772668" lvl="1" indent="-285750"/>
            <a:r>
              <a:rPr lang="en-US" sz="1800" noProof="0" dirty="0">
                <a:latin typeface="Arial" panose="020B0604020202020204" pitchFamily="34" charset="0"/>
                <a:cs typeface="Arial" panose="020B0604020202020204" pitchFamily="34" charset="0"/>
              </a:rPr>
              <a:t>Those which are not required should be either removed or disabled</a:t>
            </a:r>
          </a:p>
          <a:p>
            <a:pPr marL="772668" lvl="1" indent="-285750"/>
            <a:r>
              <a:rPr lang="en-US" sz="1800" noProof="0" dirty="0">
                <a:latin typeface="Arial" panose="020B0604020202020204" pitchFamily="34" charset="0"/>
                <a:cs typeface="Arial" panose="020B0604020202020204" pitchFamily="34" charset="0"/>
              </a:rPr>
              <a:t>Policies that apply to authentication credentials configured</a:t>
            </a:r>
          </a:p>
        </p:txBody>
      </p:sp>
      <p:pic>
        <p:nvPicPr>
          <p:cNvPr id="4" name="Picture 2">
            <a:hlinkClick r:id="rId3"/>
            <a:extLst>
              <a:ext uri="{FF2B5EF4-FFF2-40B4-BE49-F238E27FC236}">
                <a16:creationId xmlns:a16="http://schemas.microsoft.com/office/drawing/2014/main" id="{E850C6B3-1C24-B9F5-079F-2EA8A72EA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116" y="2827180"/>
            <a:ext cx="3452787" cy="1001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E92859FC-F6BC-E351-0FB6-DE57729F4D8C}"/>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717215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56432-4E24-4D8B-BB15-2B27740D4ACB}"/>
              </a:ext>
            </a:extLst>
          </p:cNvPr>
          <p:cNvSpPr>
            <a:spLocks noGrp="1"/>
          </p:cNvSpPr>
          <p:nvPr>
            <p:ph type="title"/>
          </p:nvPr>
        </p:nvSpPr>
        <p:spPr>
          <a:xfrm>
            <a:off x="457200" y="201462"/>
            <a:ext cx="8229600" cy="1144347"/>
          </a:xfrm>
        </p:spPr>
        <p:txBody>
          <a:bodyPr lIns="0" tIns="18000" rIns="0" bIns="18000" anchor="ctr" anchorCtr="0">
            <a:spAutoFit/>
          </a:bodyPr>
          <a:lstStyle/>
          <a:p>
            <a:r>
              <a:rPr lang="en-US" noProof="0" dirty="0">
                <a:solidFill>
                  <a:schemeClr val="tx2"/>
                </a:solidFill>
              </a:rPr>
              <a:t>Configure Resource Controls and Install Additional Security Controls</a:t>
            </a:r>
          </a:p>
        </p:txBody>
      </p:sp>
      <p:sp>
        <p:nvSpPr>
          <p:cNvPr id="3" name="Content Placeholder 2"/>
          <p:cNvSpPr>
            <a:spLocks noGrp="1"/>
          </p:cNvSpPr>
          <p:nvPr>
            <p:ph sz="quarter" idx="13"/>
          </p:nvPr>
        </p:nvSpPr>
        <p:spPr>
          <a:xfrm>
            <a:off x="457200" y="1522487"/>
            <a:ext cx="3941545" cy="3806614"/>
          </a:xfrm>
        </p:spPr>
        <p:txBody>
          <a:bodyPr wrap="square"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Once the users and groups are defined, appropriate permissions can be set on data and resources</a:t>
            </a:r>
          </a:p>
          <a:p>
            <a:pPr marL="342900" indent="-342900">
              <a:spcBef>
                <a:spcPts val="600"/>
              </a:spcBef>
            </a:pPr>
            <a:r>
              <a:rPr lang="en-US" noProof="0" dirty="0">
                <a:latin typeface="Arial" panose="020B0604020202020204" pitchFamily="34" charset="0"/>
                <a:cs typeface="Arial" panose="020B0604020202020204" pitchFamily="34" charset="0"/>
              </a:rPr>
              <a:t>Many of the security hardening guides provide lists of recommended changes to the default access configuration</a:t>
            </a:r>
          </a:p>
        </p:txBody>
      </p:sp>
      <p:sp>
        <p:nvSpPr>
          <p:cNvPr id="5" name="Content Placeholder 4">
            <a:extLst>
              <a:ext uri="{FF2B5EF4-FFF2-40B4-BE49-F238E27FC236}">
                <a16:creationId xmlns:a16="http://schemas.microsoft.com/office/drawing/2014/main" id="{3514EB35-734E-42F4-9A95-313BBD1ED644}"/>
              </a:ext>
            </a:extLst>
          </p:cNvPr>
          <p:cNvSpPr>
            <a:spLocks noGrp="1"/>
          </p:cNvSpPr>
          <p:nvPr>
            <p:ph sz="quarter" idx="14"/>
          </p:nvPr>
        </p:nvSpPr>
        <p:spPr>
          <a:xfrm>
            <a:off x="4745257" y="1522487"/>
            <a:ext cx="3788252" cy="3298783"/>
          </a:xfrm>
        </p:spPr>
        <p:txBody>
          <a:bodyPr wrap="square"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Further security possible by installing and configuring additional security tools:</a:t>
            </a:r>
          </a:p>
          <a:p>
            <a:pPr marL="829818" lvl="1" indent="-342900"/>
            <a:r>
              <a:rPr lang="en-US" noProof="0" dirty="0">
                <a:latin typeface="Arial" panose="020B0604020202020204" pitchFamily="34" charset="0"/>
                <a:cs typeface="Arial" panose="020B0604020202020204" pitchFamily="34" charset="0"/>
              </a:rPr>
              <a:t>Anti-virus software</a:t>
            </a:r>
          </a:p>
          <a:p>
            <a:pPr marL="829818" lvl="1" indent="-342900"/>
            <a:r>
              <a:rPr lang="en-US" noProof="0" dirty="0">
                <a:latin typeface="Arial" panose="020B0604020202020204" pitchFamily="34" charset="0"/>
                <a:cs typeface="Arial" panose="020B0604020202020204" pitchFamily="34" charset="0"/>
              </a:rPr>
              <a:t>Host-based firewalls</a:t>
            </a:r>
          </a:p>
          <a:p>
            <a:pPr marL="829818" lvl="1" indent="-342900"/>
            <a:r>
              <a:rPr lang="en-US" spc="-300" noProof="0" dirty="0">
                <a:latin typeface="Arial" panose="020B0604020202020204" pitchFamily="34" charset="0"/>
                <a:cs typeface="Arial" panose="020B0604020202020204" pitchFamily="34" charset="0"/>
              </a:rPr>
              <a:t>I D </a:t>
            </a:r>
            <a:r>
              <a:rPr lang="en-US" noProof="0" dirty="0">
                <a:latin typeface="Arial" panose="020B0604020202020204" pitchFamily="34" charset="0"/>
                <a:cs typeface="Arial" panose="020B0604020202020204" pitchFamily="34" charset="0"/>
              </a:rPr>
              <a:t>S or </a:t>
            </a:r>
            <a:r>
              <a:rPr lang="en-US" spc="-300" noProof="0" dirty="0">
                <a:latin typeface="Arial" panose="020B0604020202020204" pitchFamily="34" charset="0"/>
                <a:cs typeface="Arial" panose="020B0604020202020204" pitchFamily="34" charset="0"/>
              </a:rPr>
              <a:t>I P </a:t>
            </a:r>
            <a:r>
              <a:rPr lang="en-US" noProof="0" dirty="0">
                <a:latin typeface="Arial" panose="020B0604020202020204" pitchFamily="34" charset="0"/>
                <a:cs typeface="Arial" panose="020B0604020202020204" pitchFamily="34" charset="0"/>
              </a:rPr>
              <a:t>S software</a:t>
            </a:r>
          </a:p>
          <a:p>
            <a:pPr marL="829818" lvl="1" indent="-342900"/>
            <a:r>
              <a:rPr lang="en-US" noProof="0" dirty="0">
                <a:latin typeface="Arial" panose="020B0604020202020204" pitchFamily="34" charset="0"/>
                <a:cs typeface="Arial" panose="020B0604020202020204" pitchFamily="34" charset="0"/>
              </a:rPr>
              <a:t>Allow-list applications</a:t>
            </a:r>
          </a:p>
        </p:txBody>
      </p:sp>
    </p:spTree>
    <p:extLst>
      <p:ext uri="{BB962C8B-B14F-4D97-AF65-F5344CB8AC3E}">
        <p14:creationId xmlns:p14="http://schemas.microsoft.com/office/powerpoint/2010/main" val="738184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928" y="196461"/>
            <a:ext cx="8215110" cy="590349"/>
          </a:xfrm>
        </p:spPr>
        <p:txBody>
          <a:bodyPr wrap="square" lIns="0" tIns="18000" rIns="0" bIns="18000" anchor="ctr" anchorCtr="0">
            <a:spAutoFit/>
          </a:bodyPr>
          <a:lstStyle/>
          <a:p>
            <a:r>
              <a:rPr lang="en-US" noProof="0" dirty="0">
                <a:solidFill>
                  <a:schemeClr val="tx2"/>
                </a:solidFill>
              </a:rPr>
              <a:t>Test the System Security</a:t>
            </a:r>
          </a:p>
        </p:txBody>
      </p:sp>
      <p:sp>
        <p:nvSpPr>
          <p:cNvPr id="3" name="Content Placeholder 2"/>
          <p:cNvSpPr>
            <a:spLocks noGrp="1"/>
          </p:cNvSpPr>
          <p:nvPr>
            <p:ph sz="quarter" idx="13"/>
          </p:nvPr>
        </p:nvSpPr>
        <p:spPr>
          <a:xfrm>
            <a:off x="457302" y="1042238"/>
            <a:ext cx="8224685" cy="4729944"/>
          </a:xfrm>
        </p:spPr>
        <p:txBody>
          <a:bodyPr wrap="square"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Final step in the process of initially securing the base operating system is security testing</a:t>
            </a:r>
          </a:p>
          <a:p>
            <a:pPr marL="342900" indent="-342900">
              <a:spcBef>
                <a:spcPts val="600"/>
              </a:spcBef>
            </a:pPr>
            <a:r>
              <a:rPr lang="en-US" sz="2000" noProof="0" dirty="0">
                <a:latin typeface="Arial" panose="020B0604020202020204" pitchFamily="34" charset="0"/>
                <a:cs typeface="Arial" panose="020B0604020202020204" pitchFamily="34" charset="0"/>
              </a:rPr>
              <a:t>Goal:</a:t>
            </a:r>
          </a:p>
          <a:p>
            <a:pPr marL="829818" lvl="1" indent="-342900"/>
            <a:r>
              <a:rPr lang="en-US" sz="2000" noProof="0" dirty="0">
                <a:latin typeface="Arial" panose="020B0604020202020204" pitchFamily="34" charset="0"/>
                <a:cs typeface="Arial" panose="020B0604020202020204" pitchFamily="34" charset="0"/>
              </a:rPr>
              <a:t>Ensure the previous security configuration steps are correctly implemented</a:t>
            </a:r>
          </a:p>
          <a:p>
            <a:pPr marL="829818" lvl="1" indent="-342900"/>
            <a:r>
              <a:rPr lang="en-US" sz="2000" noProof="0" dirty="0">
                <a:latin typeface="Arial" panose="020B0604020202020204" pitchFamily="34" charset="0"/>
                <a:cs typeface="Arial" panose="020B0604020202020204" pitchFamily="34" charset="0"/>
              </a:rPr>
              <a:t>Identify any possible vulnerabilities</a:t>
            </a:r>
          </a:p>
          <a:p>
            <a:pPr marL="342900" indent="-342900">
              <a:spcBef>
                <a:spcPts val="600"/>
              </a:spcBef>
            </a:pPr>
            <a:r>
              <a:rPr lang="en-US" sz="2000" noProof="0" dirty="0">
                <a:latin typeface="Arial" panose="020B0604020202020204" pitchFamily="34" charset="0"/>
                <a:cs typeface="Arial" panose="020B0604020202020204" pitchFamily="34" charset="0"/>
                <a:hlinkClick r:id="rId3"/>
              </a:rPr>
              <a:t>Checklists</a:t>
            </a:r>
            <a:r>
              <a:rPr lang="en-US" sz="2000" noProof="0" dirty="0">
                <a:latin typeface="Arial" panose="020B0604020202020204" pitchFamily="34" charset="0"/>
                <a:cs typeface="Arial" panose="020B0604020202020204" pitchFamily="34" charset="0"/>
              </a:rPr>
              <a:t> are included in security hardening guides</a:t>
            </a:r>
          </a:p>
          <a:p>
            <a:pPr marL="342900" indent="-342900">
              <a:spcBef>
                <a:spcPts val="600"/>
              </a:spcBef>
            </a:pPr>
            <a:r>
              <a:rPr lang="en-US" sz="2000" noProof="0" dirty="0">
                <a:latin typeface="Arial" panose="020B0604020202020204" pitchFamily="34" charset="0"/>
                <a:cs typeface="Arial" panose="020B0604020202020204" pitchFamily="34" charset="0"/>
              </a:rPr>
              <a:t>There are programs specifically designed to:</a:t>
            </a:r>
          </a:p>
          <a:p>
            <a:pPr marL="829818" lvl="1" indent="-342900"/>
            <a:r>
              <a:rPr lang="en-US" sz="2000" noProof="0" dirty="0">
                <a:latin typeface="Arial" panose="020B0604020202020204" pitchFamily="34" charset="0"/>
                <a:cs typeface="Arial" panose="020B0604020202020204" pitchFamily="34" charset="0"/>
              </a:rPr>
              <a:t>Review a system to ensure that it meets the basic security requirements</a:t>
            </a:r>
          </a:p>
          <a:p>
            <a:pPr marL="829818" lvl="1" indent="-342900"/>
            <a:r>
              <a:rPr lang="en-US" sz="2000" noProof="0" dirty="0">
                <a:latin typeface="Arial" panose="020B0604020202020204" pitchFamily="34" charset="0"/>
                <a:cs typeface="Arial" panose="020B0604020202020204" pitchFamily="34" charset="0"/>
              </a:rPr>
              <a:t>Scan for known vulnerabilities and poor configuration practices</a:t>
            </a:r>
          </a:p>
          <a:p>
            <a:pPr marL="342900" indent="-342900">
              <a:spcBef>
                <a:spcPts val="600"/>
              </a:spcBef>
            </a:pPr>
            <a:r>
              <a:rPr lang="en-US" sz="2000" noProof="0" dirty="0">
                <a:latin typeface="Arial" panose="020B0604020202020204" pitchFamily="34" charset="0"/>
                <a:cs typeface="Arial" panose="020B0604020202020204" pitchFamily="34" charset="0"/>
              </a:rPr>
              <a:t>Should be done following the initial hardening of the system</a:t>
            </a:r>
          </a:p>
          <a:p>
            <a:pPr marL="342900" indent="-342900">
              <a:spcBef>
                <a:spcPts val="600"/>
              </a:spcBef>
            </a:pPr>
            <a:r>
              <a:rPr lang="en-US" sz="2000" noProof="0" dirty="0">
                <a:latin typeface="Arial" panose="020B0604020202020204" pitchFamily="34" charset="0"/>
                <a:cs typeface="Arial" panose="020B0604020202020204" pitchFamily="34" charset="0"/>
              </a:rPr>
              <a:t>Repeated periodically as part of the security maintenance process</a:t>
            </a:r>
          </a:p>
        </p:txBody>
      </p:sp>
      <p:pic>
        <p:nvPicPr>
          <p:cNvPr id="4" name="Picture 3">
            <a:hlinkClick r:id="rId4"/>
            <a:extLst>
              <a:ext uri="{FF2B5EF4-FFF2-40B4-BE49-F238E27FC236}">
                <a16:creationId xmlns:a16="http://schemas.microsoft.com/office/drawing/2014/main" id="{C5CA2B3F-2A00-2B5F-F3CE-1159807627E1}"/>
              </a:ext>
            </a:extLst>
          </p:cNvPr>
          <p:cNvPicPr>
            <a:picLocks noChangeAspect="1"/>
          </p:cNvPicPr>
          <p:nvPr/>
        </p:nvPicPr>
        <p:blipFill>
          <a:blip r:embed="rId5"/>
          <a:stretch>
            <a:fillRect/>
          </a:stretch>
        </p:blipFill>
        <p:spPr>
          <a:xfrm>
            <a:off x="6751182" y="3133825"/>
            <a:ext cx="2071400" cy="590349"/>
          </a:xfrm>
          <a:prstGeom prst="rect">
            <a:avLst/>
          </a:prstGeom>
        </p:spPr>
      </p:pic>
      <p:sp>
        <p:nvSpPr>
          <p:cNvPr id="5" name="TextBox 4">
            <a:extLst>
              <a:ext uri="{FF2B5EF4-FFF2-40B4-BE49-F238E27FC236}">
                <a16:creationId xmlns:a16="http://schemas.microsoft.com/office/drawing/2014/main" id="{8177C06E-F73B-BA42-33A4-6BECD5DA5553}"/>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05894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820" y="1071716"/>
            <a:ext cx="6692359" cy="5342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1BC0748D-2544-68CC-94B2-1DB7A0735021}"/>
              </a:ext>
            </a:extLst>
          </p:cNvPr>
          <p:cNvSpPr>
            <a:spLocks noGrp="1"/>
          </p:cNvSpPr>
          <p:nvPr>
            <p:ph type="title"/>
          </p:nvPr>
        </p:nvSpPr>
        <p:spPr>
          <a:xfrm>
            <a:off x="466928" y="211849"/>
            <a:ext cx="8215110" cy="559572"/>
          </a:xfrm>
          <a:noFill/>
          <a:ln>
            <a:noFill/>
          </a:ln>
        </p:spPr>
        <p:txBody>
          <a:bodyPr lIns="0" tIns="18000" rIns="0" bIns="18000" anchor="ctr" anchorCtr="0">
            <a:spAutoFit/>
          </a:bodyPr>
          <a:lstStyle/>
          <a:p>
            <a:r>
              <a:rPr lang="en-US" sz="3600" dirty="0">
                <a:latin typeface="+mj-lt"/>
              </a:rPr>
              <a:t>OS Configuration Guidelines</a:t>
            </a:r>
          </a:p>
        </p:txBody>
      </p:sp>
      <p:sp>
        <p:nvSpPr>
          <p:cNvPr id="7" name="TextBox 6">
            <a:extLst>
              <a:ext uri="{FF2B5EF4-FFF2-40B4-BE49-F238E27FC236}">
                <a16:creationId xmlns:a16="http://schemas.microsoft.com/office/drawing/2014/main" id="{FAFAC934-76EC-4020-871A-4E71B611574A}"/>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27680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Figure 12.1</a:t>
            </a:r>
          </a:p>
        </p:txBody>
      </p:sp>
      <p:sp>
        <p:nvSpPr>
          <p:cNvPr id="5" name="Content Placeholder 4">
            <a:extLst>
              <a:ext uri="{FF2B5EF4-FFF2-40B4-BE49-F238E27FC236}">
                <a16:creationId xmlns:a16="http://schemas.microsoft.com/office/drawing/2014/main" id="{5D21F010-916F-822D-025A-81BB51DA9ACC}"/>
              </a:ext>
            </a:extLst>
          </p:cNvPr>
          <p:cNvSpPr>
            <a:spLocks noGrp="1"/>
          </p:cNvSpPr>
          <p:nvPr>
            <p:ph sz="quarter" idx="13"/>
          </p:nvPr>
        </p:nvSpPr>
        <p:spPr>
          <a:xfrm>
            <a:off x="457200" y="1019232"/>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Operating System Security Layers</a:t>
            </a:r>
          </a:p>
        </p:txBody>
      </p:sp>
      <p:pic>
        <p:nvPicPr>
          <p:cNvPr id="7" name="Picture 6" descr="The operating system has the following security layers from bottom to top. physical hardware, operating system kernel with U E F I or S M M, and user applications and utilities.">
            <a:extLst>
              <a:ext uri="{FF2B5EF4-FFF2-40B4-BE49-F238E27FC236}">
                <a16:creationId xmlns:a16="http://schemas.microsoft.com/office/drawing/2014/main" id="{BF5743F1-7B79-93C3-2767-6BABCFA150EB}"/>
              </a:ext>
            </a:extLst>
          </p:cNvPr>
          <p:cNvPicPr>
            <a:picLocks noChangeAspect="1"/>
          </p:cNvPicPr>
          <p:nvPr/>
        </p:nvPicPr>
        <p:blipFill>
          <a:blip r:embed="rId3"/>
          <a:stretch>
            <a:fillRect/>
          </a:stretch>
        </p:blipFill>
        <p:spPr>
          <a:xfrm>
            <a:off x="970428" y="2109318"/>
            <a:ext cx="7203145" cy="2774120"/>
          </a:xfrm>
          <a:prstGeom prst="rect">
            <a:avLst/>
          </a:prstGeom>
        </p:spPr>
      </p:pic>
      <p:sp>
        <p:nvSpPr>
          <p:cNvPr id="3" name="TextBox 2">
            <a:extLst>
              <a:ext uri="{FF2B5EF4-FFF2-40B4-BE49-F238E27FC236}">
                <a16:creationId xmlns:a16="http://schemas.microsoft.com/office/drawing/2014/main" id="{32DD01F8-234B-9DD1-CB4C-6A68AA8D3FE0}"/>
              </a:ext>
            </a:extLst>
          </p:cNvPr>
          <p:cNvSpPr txBox="1"/>
          <p:nvPr/>
        </p:nvSpPr>
        <p:spPr>
          <a:xfrm>
            <a:off x="5825347" y="4021546"/>
            <a:ext cx="2232248" cy="646331"/>
          </a:xfrm>
          <a:prstGeom prst="rect">
            <a:avLst/>
          </a:prstGeom>
          <a:noFill/>
        </p:spPr>
        <p:txBody>
          <a:bodyPr wrap="square" rtlCol="0">
            <a:spAutoFit/>
          </a:bodyPr>
          <a:lstStyle/>
          <a:p>
            <a:r>
              <a:rPr lang="en-US" sz="1200" dirty="0">
                <a:solidFill>
                  <a:schemeClr val="bg1"/>
                </a:solidFill>
                <a:hlinkClick r:id="rId4"/>
              </a:rPr>
              <a:t>NSA uses BIOS and SMM to place persistent backdoors in firewalls and routers</a:t>
            </a:r>
            <a:endParaRPr lang="en-US" sz="1200" dirty="0">
              <a:solidFill>
                <a:schemeClr val="bg1"/>
              </a:solidFill>
            </a:endParaRPr>
          </a:p>
        </p:txBody>
      </p:sp>
      <p:sp>
        <p:nvSpPr>
          <p:cNvPr id="4" name="TextBox 3">
            <a:extLst>
              <a:ext uri="{FF2B5EF4-FFF2-40B4-BE49-F238E27FC236}">
                <a16:creationId xmlns:a16="http://schemas.microsoft.com/office/drawing/2014/main" id="{F7615C39-DF8D-08DF-B0D8-FE036318C7F9}"/>
              </a:ext>
            </a:extLst>
          </p:cNvPr>
          <p:cNvSpPr txBox="1"/>
          <p:nvPr/>
        </p:nvSpPr>
        <p:spPr>
          <a:xfrm>
            <a:off x="970428" y="4797152"/>
            <a:ext cx="7203144" cy="523220"/>
          </a:xfrm>
          <a:prstGeom prst="rect">
            <a:avLst/>
          </a:prstGeom>
          <a:noFill/>
          <a:ln>
            <a:solidFill>
              <a:schemeClr val="bg1"/>
            </a:solidFill>
          </a:ln>
        </p:spPr>
        <p:txBody>
          <a:bodyPr wrap="square" rtlCol="0">
            <a:spAutoFit/>
          </a:bodyPr>
          <a:lstStyle/>
          <a:p>
            <a:pPr>
              <a:spcBef>
                <a:spcPct val="20000"/>
              </a:spcBef>
              <a:buClr>
                <a:schemeClr val="accent1"/>
              </a:buClr>
              <a:buSzPct val="110000"/>
            </a:pPr>
            <a:r>
              <a:rPr lang="en-US" sz="1400" b="1" dirty="0">
                <a:solidFill>
                  <a:schemeClr val="tx1"/>
                </a:solidFill>
                <a:effectLst>
                  <a:outerShdw blurRad="50800" dist="50800" dir="2700000" algn="tl" rotWithShape="0">
                    <a:schemeClr val="bg1">
                      <a:alpha val="30000"/>
                    </a:schemeClr>
                  </a:outerShdw>
                </a:effectLst>
                <a:latin typeface="+mn-lt"/>
              </a:rPr>
              <a:t>Each layer is vulnerable to attack from below (since it makes calls to the lower layer for services)</a:t>
            </a:r>
          </a:p>
        </p:txBody>
      </p:sp>
      <p:sp>
        <p:nvSpPr>
          <p:cNvPr id="6" name="TextBox 5">
            <a:extLst>
              <a:ext uri="{FF2B5EF4-FFF2-40B4-BE49-F238E27FC236}">
                <a16:creationId xmlns:a16="http://schemas.microsoft.com/office/drawing/2014/main" id="{E86F3D7A-7F88-511C-F3F5-6E5DA5B13113}"/>
              </a:ext>
            </a:extLst>
          </p:cNvPr>
          <p:cNvSpPr txBox="1"/>
          <p:nvPr/>
        </p:nvSpPr>
        <p:spPr>
          <a:xfrm>
            <a:off x="638497" y="5508521"/>
            <a:ext cx="7535076" cy="584775"/>
          </a:xfrm>
          <a:prstGeom prst="rect">
            <a:avLst/>
          </a:prstGeom>
          <a:noFill/>
          <a:ln>
            <a:noFill/>
          </a:ln>
        </p:spPr>
        <p:txBody>
          <a:bodyPr wrap="none" rtlCol="0">
            <a:spAutoFit/>
          </a:bodyPr>
          <a:lstStyle/>
          <a:p>
            <a:r>
              <a:rPr lang="en-US" sz="1600" dirty="0"/>
              <a:t>For background on BIOS, see</a:t>
            </a:r>
          </a:p>
          <a:p>
            <a:r>
              <a:rPr lang="en-US" sz="1600" dirty="0">
                <a:hlinkClick r:id="rId5"/>
              </a:rPr>
              <a:t>http://csrc.nist.gov/publications/nistpubs/800-147/NIST-SP800-147-April2011.pdf </a:t>
            </a:r>
            <a:endParaRPr lang="en-US" sz="1600" dirty="0"/>
          </a:p>
        </p:txBody>
      </p:sp>
      <p:sp>
        <p:nvSpPr>
          <p:cNvPr id="8" name="TextBox 7">
            <a:extLst>
              <a:ext uri="{FF2B5EF4-FFF2-40B4-BE49-F238E27FC236}">
                <a16:creationId xmlns:a16="http://schemas.microsoft.com/office/drawing/2014/main" id="{8C88D966-DBB3-5142-1A60-B5FB063E2E02}"/>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703878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3"/>
          <p:cNvSpPr>
            <a:spLocks noGrp="1" noChangeArrowheads="1"/>
          </p:cNvSpPr>
          <p:nvPr>
            <p:ph idx="1"/>
          </p:nvPr>
        </p:nvSpPr>
        <p:spPr>
          <a:xfrm>
            <a:off x="457200" y="1916832"/>
            <a:ext cx="8229600" cy="4824536"/>
          </a:xfrm>
        </p:spPr>
        <p:txBody>
          <a:bodyPr>
            <a:normAutofit/>
          </a:bodyPr>
          <a:lstStyle/>
          <a:p>
            <a:r>
              <a:rPr lang="en-US" dirty="0"/>
              <a:t>The </a:t>
            </a:r>
            <a:r>
              <a:rPr lang="en-US" u="sng" dirty="0">
                <a:hlinkClick r:id="rId3"/>
              </a:rPr>
              <a:t>National Checklist Repository</a:t>
            </a:r>
            <a:r>
              <a:rPr lang="en-US" dirty="0"/>
              <a:t> is a publicly available resource that contains information on a variety of security configuration checklists for specific IT products or categories of IT products. A security configuration checklist is a series of instructions or procedures for configuring an IT product to a particular operational environment, for verifying that the product has been configured properly, and/or for identifying unauthorized changes to the product.</a:t>
            </a:r>
          </a:p>
          <a:p>
            <a:r>
              <a:rPr lang="en-US" dirty="0"/>
              <a:t>Can comprise templates or automated scripts, patch information, Extensible Markup Language (XML) files, and other procedures; intended to be tailored by each organization to meet its particular security and operational requirements. Checklists created by vendors for their own products; also created by other organizations, such as academia, consortia, and government agencies. The use of well-written, standardized checklists can markedly reduce the vulnerability exposure of IT products. Checklists can be particularly helpful to small organizations and to individuals with limited resources for securing their systems.</a:t>
            </a:r>
            <a:endParaRPr lang="en-US" sz="2000" dirty="0"/>
          </a:p>
        </p:txBody>
      </p:sp>
      <p:pic>
        <p:nvPicPr>
          <p:cNvPr id="4" name="Picture 3">
            <a:hlinkClick r:id="rId4"/>
            <a:extLst>
              <a:ext uri="{FF2B5EF4-FFF2-40B4-BE49-F238E27FC236}">
                <a16:creationId xmlns:a16="http://schemas.microsoft.com/office/drawing/2014/main" id="{C3871143-1C79-79F3-F65E-17219889E0B2}"/>
              </a:ext>
            </a:extLst>
          </p:cNvPr>
          <p:cNvPicPr>
            <a:picLocks noChangeAspect="1"/>
          </p:cNvPicPr>
          <p:nvPr/>
        </p:nvPicPr>
        <p:blipFill>
          <a:blip r:embed="rId5"/>
          <a:stretch>
            <a:fillRect/>
          </a:stretch>
        </p:blipFill>
        <p:spPr>
          <a:xfrm>
            <a:off x="6444208" y="836712"/>
            <a:ext cx="2380541" cy="678454"/>
          </a:xfrm>
          <a:prstGeom prst="rect">
            <a:avLst/>
          </a:prstGeom>
        </p:spPr>
      </p:pic>
      <p:sp>
        <p:nvSpPr>
          <p:cNvPr id="5" name="Title 1">
            <a:extLst>
              <a:ext uri="{FF2B5EF4-FFF2-40B4-BE49-F238E27FC236}">
                <a16:creationId xmlns:a16="http://schemas.microsoft.com/office/drawing/2014/main" id="{ACC79612-D523-C849-9C97-8D508C792431}"/>
              </a:ext>
            </a:extLst>
          </p:cNvPr>
          <p:cNvSpPr>
            <a:spLocks noGrp="1"/>
          </p:cNvSpPr>
          <p:nvPr>
            <p:ph type="title"/>
          </p:nvPr>
        </p:nvSpPr>
        <p:spPr>
          <a:xfrm>
            <a:off x="466928" y="202017"/>
            <a:ext cx="8215110" cy="559572"/>
          </a:xfrm>
          <a:noFill/>
          <a:ln>
            <a:noFill/>
          </a:ln>
        </p:spPr>
        <p:txBody>
          <a:bodyPr lIns="0" tIns="18000" rIns="0" bIns="18000" anchor="ctr" anchorCtr="0">
            <a:spAutoFit/>
          </a:bodyPr>
          <a:lstStyle/>
          <a:p>
            <a:r>
              <a:rPr lang="en-US" sz="3600" dirty="0">
                <a:latin typeface="+mj-lt"/>
              </a:rPr>
              <a:t>Checklists</a:t>
            </a:r>
          </a:p>
        </p:txBody>
      </p:sp>
      <p:sp>
        <p:nvSpPr>
          <p:cNvPr id="6" name="TextBox 5">
            <a:extLst>
              <a:ext uri="{FF2B5EF4-FFF2-40B4-BE49-F238E27FC236}">
                <a16:creationId xmlns:a16="http://schemas.microsoft.com/office/drawing/2014/main" id="{CEC56EC9-BFF6-D9E3-1BA1-FAFEBF477332}"/>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45707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 calcmode="lin" valueType="num">
                                      <p:cBhvr additive="base">
                                        <p:cTn id="7" dur="3000" fill="hold"/>
                                        <p:tgtEl>
                                          <p:spTgt spid="21504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2150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215043">
                                            <p:txEl>
                                              <p:pRg st="1" end="1"/>
                                            </p:txEl>
                                          </p:spTgt>
                                        </p:tgtEl>
                                        <p:attrNameLst>
                                          <p:attrName>style.visibility</p:attrName>
                                        </p:attrNameLst>
                                      </p:cBhvr>
                                      <p:to>
                                        <p:strVal val="visible"/>
                                      </p:to>
                                    </p:set>
                                    <p:anim calcmode="lin" valueType="num">
                                      <p:cBhvr additive="base">
                                        <p:cTn id="11" dur="3000" fill="hold"/>
                                        <p:tgtEl>
                                          <p:spTgt spid="215043">
                                            <p:txEl>
                                              <p:pRg st="1" end="1"/>
                                            </p:txEl>
                                          </p:spTgt>
                                        </p:tgtEl>
                                        <p:attrNameLst>
                                          <p:attrName>ppt_x</p:attrName>
                                        </p:attrNameLst>
                                      </p:cBhvr>
                                      <p:tavLst>
                                        <p:tav tm="0">
                                          <p:val>
                                            <p:strVal val="#ppt_x"/>
                                          </p:val>
                                        </p:tav>
                                        <p:tav tm="100000">
                                          <p:val>
                                            <p:strVal val="#ppt_x"/>
                                          </p:val>
                                        </p:tav>
                                      </p:tavLst>
                                    </p:anim>
                                    <p:anim calcmode="lin" valueType="num">
                                      <p:cBhvr additive="base">
                                        <p:cTn id="12" dur="3000" fill="hold"/>
                                        <p:tgtEl>
                                          <p:spTgt spid="21504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a:blip r:embed="rId3"/>
          <a:stretch>
            <a:fillRect/>
          </a:stretch>
        </p:blipFill>
        <p:spPr>
          <a:xfrm>
            <a:off x="1939303" y="1197688"/>
            <a:ext cx="5333007" cy="1418683"/>
          </a:xfrm>
          <a:prstGeom prst="rect">
            <a:avLst/>
          </a:prstGeom>
        </p:spPr>
      </p:pic>
      <p:pic>
        <p:nvPicPr>
          <p:cNvPr id="4" name="Picture 3">
            <a:hlinkClick r:id="rId4"/>
          </p:cNvPr>
          <p:cNvPicPr>
            <a:picLocks noChangeAspect="1"/>
          </p:cNvPicPr>
          <p:nvPr/>
        </p:nvPicPr>
        <p:blipFill>
          <a:blip r:embed="rId5"/>
          <a:stretch>
            <a:fillRect/>
          </a:stretch>
        </p:blipFill>
        <p:spPr>
          <a:xfrm>
            <a:off x="803329" y="2760543"/>
            <a:ext cx="7672577" cy="1080120"/>
          </a:xfrm>
          <a:prstGeom prst="rect">
            <a:avLst/>
          </a:prstGeom>
        </p:spPr>
      </p:pic>
      <p:pic>
        <p:nvPicPr>
          <p:cNvPr id="7" name="Picture 6">
            <a:hlinkClick r:id="rId6"/>
          </p:cNvPr>
          <p:cNvPicPr>
            <a:picLocks noChangeAspect="1"/>
          </p:cNvPicPr>
          <p:nvPr/>
        </p:nvPicPr>
        <p:blipFill>
          <a:blip r:embed="rId7"/>
          <a:stretch>
            <a:fillRect/>
          </a:stretch>
        </p:blipFill>
        <p:spPr>
          <a:xfrm>
            <a:off x="769518" y="4381345"/>
            <a:ext cx="7740197" cy="1212813"/>
          </a:xfrm>
          <a:prstGeom prst="rect">
            <a:avLst/>
          </a:prstGeom>
        </p:spPr>
      </p:pic>
      <p:sp>
        <p:nvSpPr>
          <p:cNvPr id="9" name="Title 1">
            <a:extLst>
              <a:ext uri="{FF2B5EF4-FFF2-40B4-BE49-F238E27FC236}">
                <a16:creationId xmlns:a16="http://schemas.microsoft.com/office/drawing/2014/main" id="{2C7E3162-5363-8622-0365-D0D4C002CAA8}"/>
              </a:ext>
            </a:extLst>
          </p:cNvPr>
          <p:cNvSpPr>
            <a:spLocks noGrp="1"/>
          </p:cNvSpPr>
          <p:nvPr>
            <p:ph type="title"/>
          </p:nvPr>
        </p:nvSpPr>
        <p:spPr>
          <a:xfrm>
            <a:off x="466928" y="186629"/>
            <a:ext cx="8215110" cy="590349"/>
          </a:xfrm>
          <a:noFill/>
          <a:ln>
            <a:noFill/>
          </a:ln>
        </p:spPr>
        <p:txBody>
          <a:bodyPr lIns="0" tIns="18000" rIns="0" bIns="18000" anchor="ctr" anchorCtr="0">
            <a:spAutoFit/>
          </a:bodyPr>
          <a:lstStyle/>
          <a:p>
            <a:r>
              <a:rPr lang="en-US" sz="3600" dirty="0">
                <a:latin typeface="+mj-lt"/>
              </a:rPr>
              <a:t>Configuration Management</a:t>
            </a:r>
          </a:p>
        </p:txBody>
      </p:sp>
      <p:sp>
        <p:nvSpPr>
          <p:cNvPr id="10" name="TextBox 9">
            <a:extLst>
              <a:ext uri="{FF2B5EF4-FFF2-40B4-BE49-F238E27FC236}">
                <a16:creationId xmlns:a16="http://schemas.microsoft.com/office/drawing/2014/main" id="{52436044-39E9-6E59-FFF2-1DFEDADDC27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135174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64" y="999145"/>
            <a:ext cx="8203633" cy="1475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725" y="2696669"/>
            <a:ext cx="6911450" cy="1596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3372" y="4407247"/>
            <a:ext cx="390525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78622" y="4593662"/>
            <a:ext cx="2002311" cy="738664"/>
          </a:xfrm>
          <a:prstGeom prst="rect">
            <a:avLst/>
          </a:prstGeom>
          <a:noFill/>
        </p:spPr>
        <p:txBody>
          <a:bodyPr wrap="square" rtlCol="0">
            <a:spAutoFit/>
          </a:bodyPr>
          <a:lstStyle/>
          <a:p>
            <a:r>
              <a:rPr lang="en-US" sz="1400" dirty="0"/>
              <a:t>IPMI: Intelligent Platform Management Interface</a:t>
            </a:r>
          </a:p>
        </p:txBody>
      </p:sp>
      <p:sp>
        <p:nvSpPr>
          <p:cNvPr id="6" name="Title 1">
            <a:extLst>
              <a:ext uri="{FF2B5EF4-FFF2-40B4-BE49-F238E27FC236}">
                <a16:creationId xmlns:a16="http://schemas.microsoft.com/office/drawing/2014/main" id="{00A033F2-D322-D557-5210-12F5C679EDE7}"/>
              </a:ext>
            </a:extLst>
          </p:cNvPr>
          <p:cNvSpPr>
            <a:spLocks noGrp="1"/>
          </p:cNvSpPr>
          <p:nvPr>
            <p:ph type="title"/>
          </p:nvPr>
        </p:nvSpPr>
        <p:spPr>
          <a:xfrm>
            <a:off x="466928" y="186629"/>
            <a:ext cx="8215110" cy="590349"/>
          </a:xfrm>
          <a:noFill/>
          <a:ln>
            <a:noFill/>
          </a:ln>
        </p:spPr>
        <p:txBody>
          <a:bodyPr lIns="0" tIns="18000" rIns="0" bIns="18000" anchor="ctr" anchorCtr="0">
            <a:spAutoFit/>
          </a:bodyPr>
          <a:lstStyle/>
          <a:p>
            <a:r>
              <a:rPr lang="en-US" sz="3600" dirty="0">
                <a:latin typeface="+mj-lt"/>
              </a:rPr>
              <a:t>Remote Management</a:t>
            </a:r>
          </a:p>
        </p:txBody>
      </p:sp>
      <p:sp>
        <p:nvSpPr>
          <p:cNvPr id="7" name="TextBox 6">
            <a:extLst>
              <a:ext uri="{FF2B5EF4-FFF2-40B4-BE49-F238E27FC236}">
                <a16:creationId xmlns:a16="http://schemas.microsoft.com/office/drawing/2014/main" id="{F8240CD9-4484-1B95-08C3-8EB4B133E684}"/>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930477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9"/>
            <a:ext cx="8229600" cy="590349"/>
          </a:xfrm>
        </p:spPr>
        <p:txBody>
          <a:bodyPr lIns="0" tIns="18000" rIns="0" bIns="18000" anchor="ctr" anchorCtr="0">
            <a:spAutoFit/>
          </a:bodyPr>
          <a:lstStyle/>
          <a:p>
            <a:r>
              <a:rPr lang="en-US" noProof="0" dirty="0"/>
              <a:t>Application Configuration</a:t>
            </a:r>
          </a:p>
        </p:txBody>
      </p:sp>
      <p:sp>
        <p:nvSpPr>
          <p:cNvPr id="3" name="Content Placeholder 2"/>
          <p:cNvSpPr>
            <a:spLocks noGrp="1"/>
          </p:cNvSpPr>
          <p:nvPr>
            <p:ph sz="quarter" idx="13"/>
          </p:nvPr>
        </p:nvSpPr>
        <p:spPr>
          <a:xfrm>
            <a:off x="457200" y="1051639"/>
            <a:ext cx="8229600" cy="4653000"/>
          </a:xfrm>
        </p:spPr>
        <p:txBody>
          <a:bodyPr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May include:</a:t>
            </a:r>
          </a:p>
          <a:p>
            <a:pPr marL="829818" lvl="1" indent="-342900"/>
            <a:r>
              <a:rPr lang="en-US" sz="2000" noProof="0" dirty="0">
                <a:latin typeface="Arial" panose="020B0604020202020204" pitchFamily="34" charset="0"/>
                <a:cs typeface="Arial" panose="020B0604020202020204" pitchFamily="34" charset="0"/>
              </a:rPr>
              <a:t>Creating and specifying appropriate data storage areas for application</a:t>
            </a:r>
          </a:p>
          <a:p>
            <a:pPr marL="829818" lvl="1" indent="-342900"/>
            <a:r>
              <a:rPr lang="en-US" sz="2000" noProof="0" dirty="0">
                <a:latin typeface="Arial" panose="020B0604020202020204" pitchFamily="34" charset="0"/>
                <a:cs typeface="Arial" panose="020B0604020202020204" pitchFamily="34" charset="0"/>
              </a:rPr>
              <a:t>Making appropriate changes to the application or service default configuration details</a:t>
            </a:r>
          </a:p>
          <a:p>
            <a:pPr marL="342900" indent="-342900">
              <a:spcBef>
                <a:spcPts val="600"/>
              </a:spcBef>
            </a:pPr>
            <a:r>
              <a:rPr lang="en-US" sz="2000" noProof="0" dirty="0">
                <a:latin typeface="Arial" panose="020B0604020202020204" pitchFamily="34" charset="0"/>
                <a:cs typeface="Arial" panose="020B0604020202020204" pitchFamily="34" charset="0"/>
              </a:rPr>
              <a:t>Some applications or services may include:</a:t>
            </a:r>
          </a:p>
          <a:p>
            <a:pPr marL="829818" lvl="1" indent="-342900"/>
            <a:r>
              <a:rPr lang="en-US" sz="2000" noProof="0" dirty="0">
                <a:latin typeface="Arial" panose="020B0604020202020204" pitchFamily="34" charset="0"/>
                <a:cs typeface="Arial" panose="020B0604020202020204" pitchFamily="34" charset="0"/>
              </a:rPr>
              <a:t>Default data</a:t>
            </a:r>
          </a:p>
          <a:p>
            <a:pPr marL="829818" lvl="1" indent="-342900"/>
            <a:r>
              <a:rPr lang="en-US" sz="2000" noProof="0" dirty="0">
                <a:latin typeface="Arial" panose="020B0604020202020204" pitchFamily="34" charset="0"/>
                <a:cs typeface="Arial" panose="020B0604020202020204" pitchFamily="34" charset="0"/>
              </a:rPr>
              <a:t>Scripts</a:t>
            </a:r>
          </a:p>
          <a:p>
            <a:pPr marL="829818" lvl="1" indent="-342900"/>
            <a:r>
              <a:rPr lang="en-US" sz="2000" noProof="0" dirty="0">
                <a:latin typeface="Arial" panose="020B0604020202020204" pitchFamily="34" charset="0"/>
                <a:cs typeface="Arial" panose="020B0604020202020204" pitchFamily="34" charset="0"/>
              </a:rPr>
              <a:t>User accounts</a:t>
            </a:r>
          </a:p>
          <a:p>
            <a:pPr marL="342900" indent="-342900">
              <a:spcBef>
                <a:spcPts val="600"/>
              </a:spcBef>
            </a:pPr>
            <a:r>
              <a:rPr lang="en-US" sz="2000" noProof="0" dirty="0">
                <a:latin typeface="Arial" panose="020B0604020202020204" pitchFamily="34" charset="0"/>
                <a:cs typeface="Arial" panose="020B0604020202020204" pitchFamily="34" charset="0"/>
              </a:rPr>
              <a:t>Of particular concern with remotely accessed services such as Web and file transfer services</a:t>
            </a:r>
          </a:p>
          <a:p>
            <a:pPr marL="829818" lvl="1" indent="-342900"/>
            <a:r>
              <a:rPr lang="en-US" sz="2000" noProof="0" dirty="0">
                <a:latin typeface="Arial" panose="020B0604020202020204" pitchFamily="34" charset="0"/>
                <a:cs typeface="Arial" panose="020B0604020202020204" pitchFamily="34" charset="0"/>
              </a:rPr>
              <a:t>Risk from this form of attack is reduced by ensuring that most of the files can be read, but not written, by the server</a:t>
            </a:r>
          </a:p>
        </p:txBody>
      </p:sp>
      <p:pic>
        <p:nvPicPr>
          <p:cNvPr id="4" name="Picture 3">
            <a:hlinkClick r:id="rId3"/>
            <a:extLst>
              <a:ext uri="{FF2B5EF4-FFF2-40B4-BE49-F238E27FC236}">
                <a16:creationId xmlns:a16="http://schemas.microsoft.com/office/drawing/2014/main" id="{EBE00F13-A241-B5AE-B2BB-C6040425974B}"/>
              </a:ext>
            </a:extLst>
          </p:cNvPr>
          <p:cNvPicPr>
            <a:picLocks noChangeAspect="1"/>
          </p:cNvPicPr>
          <p:nvPr/>
        </p:nvPicPr>
        <p:blipFill>
          <a:blip r:embed="rId4"/>
          <a:stretch>
            <a:fillRect/>
          </a:stretch>
        </p:blipFill>
        <p:spPr>
          <a:xfrm>
            <a:off x="3135307" y="3318604"/>
            <a:ext cx="5787358" cy="934457"/>
          </a:xfrm>
          <a:prstGeom prst="rect">
            <a:avLst/>
          </a:prstGeom>
        </p:spPr>
      </p:pic>
      <p:sp>
        <p:nvSpPr>
          <p:cNvPr id="5" name="TextBox 4">
            <a:extLst>
              <a:ext uri="{FF2B5EF4-FFF2-40B4-BE49-F238E27FC236}">
                <a16:creationId xmlns:a16="http://schemas.microsoft.com/office/drawing/2014/main" id="{66807C45-E6F4-B3A7-F618-DE8E3AEBBE4A}"/>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947909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Encryption Technology</a:t>
            </a:r>
          </a:p>
        </p:txBody>
      </p:sp>
      <p:sp>
        <p:nvSpPr>
          <p:cNvPr id="3" name="Content Placeholder 2"/>
          <p:cNvSpPr>
            <a:spLocks noGrp="1"/>
          </p:cNvSpPr>
          <p:nvPr>
            <p:ph sz="quarter" idx="13"/>
          </p:nvPr>
        </p:nvSpPr>
        <p:spPr>
          <a:xfrm>
            <a:off x="457201" y="998405"/>
            <a:ext cx="8224786" cy="4037447"/>
          </a:xfrm>
        </p:spPr>
        <p:txBody>
          <a:bodyPr wrap="square"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Is a key enabling technology that may be used to secure data both in transit and when stored</a:t>
            </a:r>
          </a:p>
          <a:p>
            <a:pPr marL="342900" indent="-342900">
              <a:spcBef>
                <a:spcPts val="600"/>
              </a:spcBef>
            </a:pPr>
            <a:r>
              <a:rPr lang="en-US" noProof="0" dirty="0">
                <a:latin typeface="Arial" panose="020B0604020202020204" pitchFamily="34" charset="0"/>
                <a:cs typeface="Arial" panose="020B0604020202020204" pitchFamily="34" charset="0"/>
              </a:rPr>
              <a:t>Must be configured and appropriate cryptographic keys created, signed, and secured</a:t>
            </a:r>
          </a:p>
          <a:p>
            <a:pPr marL="342900" indent="-342900">
              <a:spcBef>
                <a:spcPts val="600"/>
              </a:spcBef>
            </a:pPr>
            <a:r>
              <a:rPr lang="en-US" noProof="0" dirty="0">
                <a:latin typeface="Arial" panose="020B0604020202020204" pitchFamily="34" charset="0"/>
                <a:cs typeface="Arial" panose="020B0604020202020204" pitchFamily="34" charset="0"/>
              </a:rPr>
              <a:t>If secure network services are provided using </a:t>
            </a:r>
            <a:r>
              <a:rPr lang="en-US" spc="-300" noProof="0" dirty="0">
                <a:latin typeface="Arial" panose="020B0604020202020204" pitchFamily="34" charset="0"/>
                <a:cs typeface="Arial" panose="020B0604020202020204" pitchFamily="34" charset="0"/>
              </a:rPr>
              <a:t>T L </a:t>
            </a:r>
            <a:r>
              <a:rPr lang="en-US" noProof="0" dirty="0">
                <a:latin typeface="Arial" panose="020B0604020202020204" pitchFamily="34" charset="0"/>
                <a:cs typeface="Arial" panose="020B0604020202020204" pitchFamily="34" charset="0"/>
              </a:rPr>
              <a:t>S or </a:t>
            </a:r>
            <a:r>
              <a:rPr lang="en-US" spc="-300" noProof="0" dirty="0">
                <a:latin typeface="Arial" panose="020B0604020202020204" pitchFamily="34" charset="0"/>
                <a:cs typeface="Arial" panose="020B0604020202020204" pitchFamily="34" charset="0"/>
              </a:rPr>
              <a:t>I</a:t>
            </a:r>
            <a:r>
              <a:rPr lang="en-US" noProof="0" dirty="0">
                <a:latin typeface="Arial" panose="020B0604020202020204" pitchFamily="34" charset="0"/>
                <a:cs typeface="Arial" panose="020B0604020202020204" pitchFamily="34" charset="0"/>
              </a:rPr>
              <a:t>Psec suitable public and private keys must be generated for each of them</a:t>
            </a:r>
          </a:p>
          <a:p>
            <a:pPr marL="342900" indent="-342900">
              <a:spcBef>
                <a:spcPts val="600"/>
              </a:spcBef>
            </a:pPr>
            <a:r>
              <a:rPr lang="en-US" noProof="0" dirty="0">
                <a:latin typeface="Arial" panose="020B0604020202020204" pitchFamily="34" charset="0"/>
                <a:cs typeface="Arial" panose="020B0604020202020204" pitchFamily="34" charset="0"/>
              </a:rPr>
              <a:t>If secure network services are provided using </a:t>
            </a:r>
            <a:r>
              <a:rPr lang="en-US" spc="-300" noProof="0" dirty="0">
                <a:latin typeface="Arial" panose="020B0604020202020204" pitchFamily="34" charset="0"/>
                <a:cs typeface="Arial" panose="020B0604020202020204" pitchFamily="34" charset="0"/>
              </a:rPr>
              <a:t>S </a:t>
            </a:r>
            <a:r>
              <a:rPr lang="en-US" spc="-300" noProof="0" dirty="0" err="1">
                <a:latin typeface="Arial" panose="020B0604020202020204" pitchFamily="34" charset="0"/>
                <a:cs typeface="Arial" panose="020B0604020202020204" pitchFamily="34" charset="0"/>
              </a:rPr>
              <a:t>S</a:t>
            </a:r>
            <a:r>
              <a:rPr lang="en-US" spc="-300" noProof="0" dirty="0">
                <a:latin typeface="Arial" panose="020B0604020202020204" pitchFamily="34" charset="0"/>
                <a:cs typeface="Arial" panose="020B0604020202020204" pitchFamily="34" charset="0"/>
              </a:rPr>
              <a:t> </a:t>
            </a:r>
            <a:r>
              <a:rPr lang="en-US" noProof="0" dirty="0">
                <a:latin typeface="Arial" panose="020B0604020202020204" pitchFamily="34" charset="0"/>
                <a:cs typeface="Arial" panose="020B0604020202020204" pitchFamily="34" charset="0"/>
              </a:rPr>
              <a:t>H, an appropriate server and client keys must be created</a:t>
            </a:r>
          </a:p>
          <a:p>
            <a:pPr marL="342900" indent="-342900">
              <a:spcBef>
                <a:spcPts val="600"/>
              </a:spcBef>
            </a:pPr>
            <a:r>
              <a:rPr lang="en-US" noProof="0" dirty="0">
                <a:latin typeface="Arial" panose="020B0604020202020204" pitchFamily="34" charset="0"/>
                <a:cs typeface="Arial" panose="020B0604020202020204" pitchFamily="34" charset="0"/>
              </a:rPr>
              <a:t>Cryptographic file systems are another use of encryption</a:t>
            </a:r>
          </a:p>
        </p:txBody>
      </p:sp>
    </p:spTree>
    <p:extLst>
      <p:ext uri="{BB962C8B-B14F-4D97-AF65-F5344CB8AC3E}">
        <p14:creationId xmlns:p14="http://schemas.microsoft.com/office/powerpoint/2010/main" val="2975928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3"/>
            <a:ext cx="8229600" cy="590349"/>
          </a:xfrm>
        </p:spPr>
        <p:txBody>
          <a:bodyPr lIns="0" tIns="18000" rIns="0" bIns="18000" anchor="ctr" anchorCtr="0">
            <a:spAutoFit/>
          </a:bodyPr>
          <a:lstStyle/>
          <a:p>
            <a:r>
              <a:rPr lang="en-US" noProof="0" dirty="0"/>
              <a:t>Security Maintenance</a:t>
            </a:r>
          </a:p>
        </p:txBody>
      </p:sp>
      <p:sp>
        <p:nvSpPr>
          <p:cNvPr id="3" name="Content Placeholder 2"/>
          <p:cNvSpPr>
            <a:spLocks noGrp="1"/>
          </p:cNvSpPr>
          <p:nvPr>
            <p:ph sz="quarter" idx="13"/>
          </p:nvPr>
        </p:nvSpPr>
        <p:spPr>
          <a:xfrm>
            <a:off x="457200" y="1005120"/>
            <a:ext cx="8229600" cy="3822003"/>
          </a:xfrm>
        </p:spPr>
        <p:txBody>
          <a:bodyPr wrap="square"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Process of maintaining security is continuous</a:t>
            </a:r>
          </a:p>
          <a:p>
            <a:pPr marL="342900" indent="-342900">
              <a:spcBef>
                <a:spcPts val="600"/>
              </a:spcBef>
            </a:pPr>
            <a:r>
              <a:rPr lang="en-US" noProof="0" dirty="0">
                <a:latin typeface="Arial" panose="020B0604020202020204" pitchFamily="34" charset="0"/>
                <a:cs typeface="Arial" panose="020B0604020202020204" pitchFamily="34" charset="0"/>
              </a:rPr>
              <a:t>Security maintenance includes:</a:t>
            </a:r>
          </a:p>
          <a:p>
            <a:pPr marL="829818" lvl="1" indent="-342900"/>
            <a:r>
              <a:rPr lang="en-US" noProof="0" dirty="0">
                <a:latin typeface="Arial" panose="020B0604020202020204" pitchFamily="34" charset="0"/>
                <a:cs typeface="Arial" panose="020B0604020202020204" pitchFamily="34" charset="0"/>
              </a:rPr>
              <a:t>Monitoring and analyzing logging information</a:t>
            </a:r>
          </a:p>
          <a:p>
            <a:pPr marL="829818" lvl="1" indent="-342900"/>
            <a:r>
              <a:rPr lang="en-US" noProof="0" dirty="0">
                <a:latin typeface="Arial" panose="020B0604020202020204" pitchFamily="34" charset="0"/>
                <a:cs typeface="Arial" panose="020B0604020202020204" pitchFamily="34" charset="0"/>
              </a:rPr>
              <a:t>Performing regular backups</a:t>
            </a:r>
          </a:p>
          <a:p>
            <a:pPr marL="829818" lvl="1" indent="-342900"/>
            <a:r>
              <a:rPr lang="en-US" noProof="0" dirty="0">
                <a:latin typeface="Arial" panose="020B0604020202020204" pitchFamily="34" charset="0"/>
                <a:cs typeface="Arial" panose="020B0604020202020204" pitchFamily="34" charset="0"/>
              </a:rPr>
              <a:t>Recovering from security compromises</a:t>
            </a:r>
          </a:p>
          <a:p>
            <a:pPr marL="829818" lvl="1" indent="-342900"/>
            <a:r>
              <a:rPr lang="en-US" noProof="0" dirty="0">
                <a:latin typeface="Arial" panose="020B0604020202020204" pitchFamily="34" charset="0"/>
                <a:cs typeface="Arial" panose="020B0604020202020204" pitchFamily="34" charset="0"/>
              </a:rPr>
              <a:t>Regularly testing system security</a:t>
            </a:r>
          </a:p>
          <a:p>
            <a:pPr marL="829818" lvl="1" indent="-342900"/>
            <a:r>
              <a:rPr lang="en-US" noProof="0" dirty="0">
                <a:latin typeface="Arial" panose="020B0604020202020204" pitchFamily="34" charset="0"/>
                <a:cs typeface="Arial" panose="020B0604020202020204" pitchFamily="34" charset="0"/>
              </a:rPr>
              <a:t>Using appropriate software maintenance processes to patch and update all critical software and to monitor and revise configuration as needed</a:t>
            </a:r>
          </a:p>
        </p:txBody>
      </p:sp>
    </p:spTree>
    <p:extLst>
      <p:ext uri="{BB962C8B-B14F-4D97-AF65-F5344CB8AC3E}">
        <p14:creationId xmlns:p14="http://schemas.microsoft.com/office/powerpoint/2010/main" val="1714424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Logging</a:t>
            </a:r>
          </a:p>
        </p:txBody>
      </p:sp>
      <p:sp>
        <p:nvSpPr>
          <p:cNvPr id="3" name="Content Placeholder 2"/>
          <p:cNvSpPr>
            <a:spLocks noGrp="1"/>
          </p:cNvSpPr>
          <p:nvPr>
            <p:ph sz="quarter" idx="13"/>
          </p:nvPr>
        </p:nvSpPr>
        <p:spPr>
          <a:xfrm>
            <a:off x="466824" y="1137658"/>
            <a:ext cx="8215163" cy="5022332"/>
          </a:xfrm>
        </p:spPr>
        <p:txBody>
          <a:bodyPr wrap="square"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Can only inform you about bad things that have already happened</a:t>
            </a:r>
          </a:p>
          <a:p>
            <a:pPr marL="342900" indent="-342900">
              <a:spcBef>
                <a:spcPts val="600"/>
              </a:spcBef>
            </a:pPr>
            <a:r>
              <a:rPr lang="en-US" sz="2000" noProof="0" dirty="0">
                <a:latin typeface="Arial" panose="020B0604020202020204" pitchFamily="34" charset="0"/>
                <a:cs typeface="Arial" panose="020B0604020202020204" pitchFamily="34" charset="0"/>
              </a:rPr>
              <a:t>In the event of a system breach or failure, system administrators can more quickly identify what happened</a:t>
            </a:r>
          </a:p>
          <a:p>
            <a:pPr marL="342900" indent="-342900">
              <a:spcBef>
                <a:spcPts val="600"/>
              </a:spcBef>
            </a:pPr>
            <a:r>
              <a:rPr lang="en-US" sz="2000" noProof="0" dirty="0">
                <a:latin typeface="Arial" panose="020B0604020202020204" pitchFamily="34" charset="0"/>
                <a:cs typeface="Arial" panose="020B0604020202020204" pitchFamily="34" charset="0"/>
              </a:rPr>
              <a:t>Key is to ensure that you capture the correct data and then appropriately monitor and analyze these data</a:t>
            </a:r>
          </a:p>
          <a:p>
            <a:pPr marL="342900" indent="-342900">
              <a:spcBef>
                <a:spcPts val="600"/>
              </a:spcBef>
            </a:pPr>
            <a:r>
              <a:rPr lang="en-US" sz="2000" noProof="0" dirty="0">
                <a:latin typeface="Arial" panose="020B0604020202020204" pitchFamily="34" charset="0"/>
                <a:cs typeface="Arial" panose="020B0604020202020204" pitchFamily="34" charset="0"/>
              </a:rPr>
              <a:t>Information can be generated by the system, network and applications</a:t>
            </a:r>
          </a:p>
          <a:p>
            <a:pPr marL="342900" indent="-342900">
              <a:spcBef>
                <a:spcPts val="600"/>
              </a:spcBef>
            </a:pPr>
            <a:r>
              <a:rPr lang="en-US" sz="2000" noProof="0" dirty="0">
                <a:latin typeface="Arial" panose="020B0604020202020204" pitchFamily="34" charset="0"/>
                <a:cs typeface="Arial" panose="020B0604020202020204" pitchFamily="34" charset="0"/>
              </a:rPr>
              <a:t>Range of data acquired should be determined during the system planning stage</a:t>
            </a:r>
          </a:p>
          <a:p>
            <a:pPr marL="342900" indent="-342900">
              <a:spcBef>
                <a:spcPts val="600"/>
              </a:spcBef>
            </a:pPr>
            <a:r>
              <a:rPr lang="en-US" sz="2000" noProof="0" dirty="0">
                <a:latin typeface="Arial" panose="020B0604020202020204" pitchFamily="34" charset="0"/>
                <a:cs typeface="Arial" panose="020B0604020202020204" pitchFamily="34" charset="0"/>
              </a:rPr>
              <a:t>Generates significant volumes of information and it is important that sufficient space is allocated for it</a:t>
            </a:r>
          </a:p>
          <a:p>
            <a:pPr marL="342900" indent="-342900">
              <a:spcBef>
                <a:spcPts val="600"/>
              </a:spcBef>
            </a:pPr>
            <a:r>
              <a:rPr lang="en-US" sz="2000" noProof="0" dirty="0">
                <a:latin typeface="Arial" panose="020B0604020202020204" pitchFamily="34" charset="0"/>
                <a:cs typeface="Arial" panose="020B0604020202020204" pitchFamily="34" charset="0"/>
              </a:rPr>
              <a:t>Automated analysis is preferred</a:t>
            </a:r>
          </a:p>
          <a:p>
            <a:pPr marL="342900" indent="-342900">
              <a:spcBef>
                <a:spcPts val="600"/>
              </a:spcBef>
            </a:pPr>
            <a:r>
              <a:rPr lang="en-US" sz="2000" dirty="0"/>
              <a:t>Will return to logging in Chapter 18</a:t>
            </a:r>
          </a:p>
          <a:p>
            <a:pPr marL="342900" indent="-342900">
              <a:spcBef>
                <a:spcPts val="600"/>
              </a:spcBef>
            </a:pPr>
            <a:endParaRPr lang="en-US" sz="2000"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DF77AF0-B7A7-A4CF-21DA-E3B2E470BD3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111094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Data Backup and Archive </a:t>
            </a:r>
            <a:r>
              <a:rPr lang="en-US" sz="2800" noProof="0" dirty="0"/>
              <a:t>(1 of 2)</a:t>
            </a:r>
          </a:p>
        </p:txBody>
      </p:sp>
      <p:sp>
        <p:nvSpPr>
          <p:cNvPr id="3" name="Content Placeholder 2"/>
          <p:cNvSpPr>
            <a:spLocks noGrp="1"/>
          </p:cNvSpPr>
          <p:nvPr>
            <p:ph sz="quarter" idx="13"/>
          </p:nvPr>
        </p:nvSpPr>
        <p:spPr>
          <a:xfrm>
            <a:off x="457200" y="1006016"/>
            <a:ext cx="8229600" cy="4853055"/>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Performing regular backups of data is a critical control that assists with maintaining the integrity of the system and user data</a:t>
            </a:r>
          </a:p>
          <a:p>
            <a:pPr marL="829818" lvl="1" indent="-342900"/>
            <a:r>
              <a:rPr lang="en-US" noProof="0" dirty="0">
                <a:latin typeface="Arial" panose="020B0604020202020204" pitchFamily="34" charset="0"/>
                <a:cs typeface="Arial" panose="020B0604020202020204" pitchFamily="34" charset="0"/>
              </a:rPr>
              <a:t>May be legal or operational requirements for the retention of data</a:t>
            </a:r>
          </a:p>
          <a:p>
            <a:pPr marL="342900" indent="-342900">
              <a:spcBef>
                <a:spcPts val="600"/>
              </a:spcBef>
            </a:pPr>
            <a:r>
              <a:rPr lang="en-US" noProof="0" dirty="0">
                <a:latin typeface="Arial" panose="020B0604020202020204" pitchFamily="34" charset="0"/>
                <a:cs typeface="Arial" panose="020B0604020202020204" pitchFamily="34" charset="0"/>
              </a:rPr>
              <a:t>Backup</a:t>
            </a:r>
          </a:p>
          <a:p>
            <a:pPr marL="829818" lvl="1" indent="-342900"/>
            <a:r>
              <a:rPr lang="en-US" noProof="0" dirty="0">
                <a:latin typeface="Arial" panose="020B0604020202020204" pitchFamily="34" charset="0"/>
                <a:cs typeface="Arial" panose="020B0604020202020204" pitchFamily="34" charset="0"/>
              </a:rPr>
              <a:t>The process of making copies of data at regular intervals</a:t>
            </a:r>
          </a:p>
          <a:p>
            <a:pPr marL="342900" indent="-342900">
              <a:spcBef>
                <a:spcPts val="600"/>
              </a:spcBef>
            </a:pPr>
            <a:r>
              <a:rPr lang="en-US" noProof="0" dirty="0">
                <a:latin typeface="Arial" panose="020B0604020202020204" pitchFamily="34" charset="0"/>
                <a:cs typeface="Arial" panose="020B0604020202020204" pitchFamily="34" charset="0"/>
              </a:rPr>
              <a:t>Archive</a:t>
            </a:r>
          </a:p>
          <a:p>
            <a:pPr marL="829818" lvl="1" indent="-342900"/>
            <a:r>
              <a:rPr lang="en-US" noProof="0" dirty="0">
                <a:latin typeface="Arial" panose="020B0604020202020204" pitchFamily="34" charset="0"/>
                <a:cs typeface="Arial" panose="020B0604020202020204" pitchFamily="34" charset="0"/>
              </a:rPr>
              <a:t>The process of retaining copies of data over extended periods of time in order to meet legal and operational requirements to access past data</a:t>
            </a:r>
          </a:p>
        </p:txBody>
      </p:sp>
      <p:sp>
        <p:nvSpPr>
          <p:cNvPr id="4" name="TextBox 3">
            <a:extLst>
              <a:ext uri="{FF2B5EF4-FFF2-40B4-BE49-F238E27FC236}">
                <a16:creationId xmlns:a16="http://schemas.microsoft.com/office/drawing/2014/main" id="{CF12B676-6E87-AAF7-ADB7-D1FD58F83A7A}"/>
              </a:ext>
            </a:extLst>
          </p:cNvPr>
          <p:cNvSpPr txBox="1"/>
          <p:nvPr/>
        </p:nvSpPr>
        <p:spPr>
          <a:xfrm>
            <a:off x="3175819" y="3985925"/>
            <a:ext cx="3323346" cy="523220"/>
          </a:xfrm>
          <a:prstGeom prst="rect">
            <a:avLst/>
          </a:prstGeom>
          <a:noFill/>
        </p:spPr>
        <p:txBody>
          <a:bodyPr wrap="none" rtlCol="0">
            <a:spAutoFit/>
          </a:bodyPr>
          <a:lstStyle/>
          <a:p>
            <a:r>
              <a:rPr lang="en-US" sz="2800" dirty="0"/>
              <a:t>Note the difference!</a:t>
            </a:r>
          </a:p>
        </p:txBody>
      </p:sp>
      <p:sp>
        <p:nvSpPr>
          <p:cNvPr id="5" name="TextBox 4">
            <a:extLst>
              <a:ext uri="{FF2B5EF4-FFF2-40B4-BE49-F238E27FC236}">
                <a16:creationId xmlns:a16="http://schemas.microsoft.com/office/drawing/2014/main" id="{A38680EA-4AC2-A8E2-6725-4923C52A3AF8}"/>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25226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Data Backup and Archive </a:t>
            </a:r>
            <a:r>
              <a:rPr lang="en-US" sz="2800" noProof="0" dirty="0"/>
              <a:t>(2 of 2)</a:t>
            </a:r>
          </a:p>
        </p:txBody>
      </p:sp>
      <p:sp>
        <p:nvSpPr>
          <p:cNvPr id="3" name="Content Placeholder 2"/>
          <p:cNvSpPr>
            <a:spLocks noGrp="1"/>
          </p:cNvSpPr>
          <p:nvPr>
            <p:ph sz="quarter" idx="13"/>
          </p:nvPr>
        </p:nvSpPr>
        <p:spPr>
          <a:xfrm>
            <a:off x="457200" y="1012412"/>
            <a:ext cx="8224838" cy="2852507"/>
          </a:xfrm>
        </p:spPr>
        <p:txBody>
          <a:bodyPr wrap="square"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Needs and policy relating to backup and archive should be determined during the system planning stage</a:t>
            </a:r>
          </a:p>
          <a:p>
            <a:pPr marL="829818" lvl="1" indent="-342900"/>
            <a:r>
              <a:rPr lang="en-US" noProof="0" dirty="0">
                <a:latin typeface="Arial" panose="020B0604020202020204" pitchFamily="34" charset="0"/>
                <a:cs typeface="Arial" panose="020B0604020202020204" pitchFamily="34" charset="0"/>
              </a:rPr>
              <a:t>Kept online or offline</a:t>
            </a:r>
          </a:p>
          <a:p>
            <a:pPr marL="829818" lvl="1" indent="-342900"/>
            <a:r>
              <a:rPr lang="en-US" noProof="0" dirty="0">
                <a:latin typeface="Arial" panose="020B0604020202020204" pitchFamily="34" charset="0"/>
                <a:cs typeface="Arial" panose="020B0604020202020204" pitchFamily="34" charset="0"/>
              </a:rPr>
              <a:t>Stored locally or transported to a remote site</a:t>
            </a:r>
          </a:p>
          <a:p>
            <a:pPr marL="1229868" lvl="2" indent="-342900"/>
            <a:r>
              <a:rPr lang="en-US" noProof="0" dirty="0">
                <a:latin typeface="Arial" panose="020B0604020202020204" pitchFamily="34" charset="0"/>
                <a:cs typeface="Arial" panose="020B0604020202020204" pitchFamily="34" charset="0"/>
              </a:rPr>
              <a:t>Trade-offs include ease of implementation and cost versus greater security and robustness against different threats</a:t>
            </a:r>
          </a:p>
        </p:txBody>
      </p:sp>
    </p:spTree>
    <p:extLst>
      <p:ext uri="{BB962C8B-B14F-4D97-AF65-F5344CB8AC3E}">
        <p14:creationId xmlns:p14="http://schemas.microsoft.com/office/powerpoint/2010/main" val="4058853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Linux/Unix Security </a:t>
            </a:r>
            <a:r>
              <a:rPr lang="en-US" sz="2800" noProof="0" dirty="0"/>
              <a:t>(1 of 4)</a:t>
            </a:r>
          </a:p>
        </p:txBody>
      </p:sp>
      <p:sp>
        <p:nvSpPr>
          <p:cNvPr id="3" name="Content Placeholder 2"/>
          <p:cNvSpPr>
            <a:spLocks noGrp="1"/>
          </p:cNvSpPr>
          <p:nvPr>
            <p:ph sz="quarter" idx="13"/>
          </p:nvPr>
        </p:nvSpPr>
        <p:spPr>
          <a:xfrm>
            <a:off x="457200" y="1028258"/>
            <a:ext cx="8229600" cy="5237775"/>
          </a:xfrm>
        </p:spPr>
        <p:txBody>
          <a:bodyPr lIns="0" tIns="18000" rIns="0" bIns="18000" anchor="ctr" anchorCtr="0">
            <a:spAutoFit/>
          </a:bodyPr>
          <a:lstStyle/>
          <a:p>
            <a:pPr marL="342900" indent="-342900">
              <a:spcBef>
                <a:spcPts val="600"/>
              </a:spcBef>
            </a:pPr>
            <a:r>
              <a:rPr lang="en-US" sz="2200" noProof="0" dirty="0">
                <a:latin typeface="Arial" panose="020B0604020202020204" pitchFamily="34" charset="0"/>
                <a:cs typeface="Arial" panose="020B0604020202020204" pitchFamily="34" charset="0"/>
              </a:rPr>
              <a:t>Patch management</a:t>
            </a:r>
          </a:p>
          <a:p>
            <a:pPr marL="829818" lvl="1" indent="-342900"/>
            <a:r>
              <a:rPr lang="en-US" sz="2200" noProof="0" dirty="0">
                <a:latin typeface="Arial" panose="020B0604020202020204" pitchFamily="34" charset="0"/>
                <a:cs typeface="Arial" panose="020B0604020202020204" pitchFamily="34" charset="0"/>
              </a:rPr>
              <a:t>Keeping security patches up to date is a widely recognized and critical control for maintaining security</a:t>
            </a:r>
          </a:p>
          <a:p>
            <a:pPr marL="342900" indent="-342900">
              <a:spcBef>
                <a:spcPts val="600"/>
              </a:spcBef>
            </a:pPr>
            <a:r>
              <a:rPr lang="en-US" sz="2200" noProof="0" dirty="0">
                <a:latin typeface="Arial" panose="020B0604020202020204" pitchFamily="34" charset="0"/>
                <a:cs typeface="Arial" panose="020B0604020202020204" pitchFamily="34" charset="0"/>
              </a:rPr>
              <a:t>Application and service configuration</a:t>
            </a:r>
          </a:p>
          <a:p>
            <a:pPr marL="829818" lvl="1" indent="-342900"/>
            <a:r>
              <a:rPr lang="en-US" sz="2200" noProof="0" dirty="0">
                <a:latin typeface="Arial" panose="020B0604020202020204" pitchFamily="34" charset="0"/>
                <a:cs typeface="Arial" panose="020B0604020202020204" pitchFamily="34" charset="0"/>
              </a:rPr>
              <a:t>Most commonly implemented using separate text files for each application and service</a:t>
            </a:r>
          </a:p>
          <a:p>
            <a:pPr marL="829818" lvl="1" indent="-342900"/>
            <a:r>
              <a:rPr lang="en-US" sz="2200" noProof="0" dirty="0">
                <a:latin typeface="Arial" panose="020B0604020202020204" pitchFamily="34" charset="0"/>
                <a:cs typeface="Arial" panose="020B0604020202020204" pitchFamily="34" charset="0"/>
              </a:rPr>
              <a:t>Generally located either in the /etc directory or in the installation tree for a specific application</a:t>
            </a:r>
          </a:p>
          <a:p>
            <a:pPr marL="829818" lvl="1" indent="-342900"/>
            <a:r>
              <a:rPr lang="en-US" sz="2200" noProof="0" dirty="0">
                <a:latin typeface="Arial" panose="020B0604020202020204" pitchFamily="34" charset="0"/>
                <a:cs typeface="Arial" panose="020B0604020202020204" pitchFamily="34" charset="0"/>
              </a:rPr>
              <a:t>Individual user configurations that can override the system defaults are located in hidden “dot” files in each user’s home directory</a:t>
            </a:r>
          </a:p>
          <a:p>
            <a:pPr marL="829818" lvl="1" indent="-342900"/>
            <a:r>
              <a:rPr lang="en-US" sz="2200" noProof="0" dirty="0">
                <a:latin typeface="Arial" panose="020B0604020202020204" pitchFamily="34" charset="0"/>
                <a:cs typeface="Arial" panose="020B0604020202020204" pitchFamily="34" charset="0"/>
              </a:rPr>
              <a:t>Most important changes needed to improve system security are to disable services and applications that are not required</a:t>
            </a:r>
          </a:p>
        </p:txBody>
      </p:sp>
    </p:spTree>
    <p:extLst>
      <p:ext uri="{BB962C8B-B14F-4D97-AF65-F5344CB8AC3E}">
        <p14:creationId xmlns:p14="http://schemas.microsoft.com/office/powerpoint/2010/main" val="327045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hlinkClick r:id="rId3"/>
          </p:cNvPr>
          <p:cNvPicPr>
            <a:picLocks noChangeAspect="1"/>
          </p:cNvPicPr>
          <p:nvPr/>
        </p:nvPicPr>
        <p:blipFill>
          <a:blip r:embed="rId4"/>
          <a:stretch>
            <a:fillRect/>
          </a:stretch>
        </p:blipFill>
        <p:spPr>
          <a:xfrm>
            <a:off x="461962" y="2414587"/>
            <a:ext cx="8220075" cy="2028825"/>
          </a:xfrm>
          <a:prstGeom prst="rect">
            <a:avLst/>
          </a:prstGeom>
        </p:spPr>
      </p:pic>
      <p:sp>
        <p:nvSpPr>
          <p:cNvPr id="4" name="Title 1">
            <a:extLst>
              <a:ext uri="{FF2B5EF4-FFF2-40B4-BE49-F238E27FC236}">
                <a16:creationId xmlns:a16="http://schemas.microsoft.com/office/drawing/2014/main" id="{CF72ABF0-CCB2-EE68-E9E4-09EA94064D69}"/>
              </a:ext>
            </a:extLst>
          </p:cNvPr>
          <p:cNvSpPr>
            <a:spLocks noGrp="1"/>
          </p:cNvSpPr>
          <p:nvPr>
            <p:ph type="title"/>
          </p:nvPr>
        </p:nvSpPr>
        <p:spPr>
          <a:xfrm>
            <a:off x="457200" y="214715"/>
            <a:ext cx="8229600" cy="559572"/>
          </a:xfrm>
        </p:spPr>
        <p:txBody>
          <a:bodyPr lIns="0" tIns="18000" rIns="0" bIns="18000" anchor="ctr" anchorCtr="0">
            <a:spAutoFit/>
          </a:bodyPr>
          <a:lstStyle/>
          <a:p>
            <a:r>
              <a:rPr lang="en-US" noProof="0" dirty="0"/>
              <a:t>UEFI	</a:t>
            </a:r>
          </a:p>
        </p:txBody>
      </p:sp>
      <p:sp>
        <p:nvSpPr>
          <p:cNvPr id="7" name="TextBox 6">
            <a:extLst>
              <a:ext uri="{FF2B5EF4-FFF2-40B4-BE49-F238E27FC236}">
                <a16:creationId xmlns:a16="http://schemas.microsoft.com/office/drawing/2014/main" id="{DFA73F89-45C9-2B39-3C67-1F71463A4D46}"/>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25716376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Linux/Unix Security </a:t>
            </a:r>
            <a:r>
              <a:rPr lang="en-US" sz="2800" noProof="0" dirty="0"/>
              <a:t>(2 of 4)</a:t>
            </a:r>
          </a:p>
        </p:txBody>
      </p:sp>
      <p:sp>
        <p:nvSpPr>
          <p:cNvPr id="3" name="Content Placeholder 2"/>
          <p:cNvSpPr>
            <a:spLocks noGrp="1"/>
          </p:cNvSpPr>
          <p:nvPr>
            <p:ph sz="quarter" idx="13"/>
          </p:nvPr>
        </p:nvSpPr>
        <p:spPr>
          <a:xfrm>
            <a:off x="457200" y="929050"/>
            <a:ext cx="8229600" cy="5068498"/>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Users, groups, and permissions</a:t>
            </a:r>
          </a:p>
          <a:p>
            <a:pPr marL="829818" lvl="1" indent="-342900"/>
            <a:r>
              <a:rPr lang="en-US" noProof="0" dirty="0">
                <a:latin typeface="Arial" panose="020B0604020202020204" pitchFamily="34" charset="0"/>
                <a:cs typeface="Arial" panose="020B0604020202020204" pitchFamily="34" charset="0"/>
              </a:rPr>
              <a:t>Access is specified as granting read, write, and execute permissions to each of owner, group, and others for each resource</a:t>
            </a:r>
          </a:p>
          <a:p>
            <a:pPr marL="829818" lvl="1" indent="-342900"/>
            <a:r>
              <a:rPr lang="en-US" noProof="0" dirty="0">
                <a:latin typeface="Arial" panose="020B0604020202020204" pitchFamily="34" charset="0"/>
                <a:cs typeface="Arial" panose="020B0604020202020204" pitchFamily="34" charset="0"/>
              </a:rPr>
              <a:t>Guides recommend changing the access permissions for critical directories and files</a:t>
            </a:r>
          </a:p>
          <a:p>
            <a:pPr marL="829818" lvl="1" indent="-342900"/>
            <a:r>
              <a:rPr lang="en-US" noProof="0" dirty="0">
                <a:latin typeface="Arial" panose="020B0604020202020204" pitchFamily="34" charset="0"/>
                <a:cs typeface="Arial" panose="020B0604020202020204" pitchFamily="34" charset="0"/>
              </a:rPr>
              <a:t>Local exploit</a:t>
            </a:r>
          </a:p>
          <a:p>
            <a:pPr marL="1229868" lvl="2" indent="-342900"/>
            <a:r>
              <a:rPr lang="en-US" sz="2000" noProof="0" dirty="0">
                <a:latin typeface="Arial" panose="020B0604020202020204" pitchFamily="34" charset="0"/>
                <a:cs typeface="Arial" panose="020B0604020202020204" pitchFamily="34" charset="0"/>
              </a:rPr>
              <a:t>Software vulnerability that can be exploited by an attacker to gain elevated privileges</a:t>
            </a:r>
          </a:p>
          <a:p>
            <a:pPr marL="1229868" lvl="2" indent="-342900"/>
            <a:r>
              <a:rPr lang="en-US" sz="2000" noProof="0" dirty="0">
                <a:latin typeface="Arial" panose="020B0604020202020204" pitchFamily="34" charset="0"/>
                <a:cs typeface="Arial" panose="020B0604020202020204" pitchFamily="34" charset="0"/>
              </a:rPr>
              <a:t>Local exploits are performed in person, manually</a:t>
            </a:r>
            <a:endParaRPr lang="en-US" noProof="0" dirty="0">
              <a:latin typeface="Arial" panose="020B0604020202020204" pitchFamily="34" charset="0"/>
              <a:cs typeface="Arial" panose="020B0604020202020204" pitchFamily="34" charset="0"/>
            </a:endParaRPr>
          </a:p>
          <a:p>
            <a:pPr marL="829818" lvl="1" indent="-342900"/>
            <a:r>
              <a:rPr lang="en-US" noProof="0" dirty="0">
                <a:latin typeface="Arial" panose="020B0604020202020204" pitchFamily="34" charset="0"/>
                <a:cs typeface="Arial" panose="020B0604020202020204" pitchFamily="34" charset="0"/>
              </a:rPr>
              <a:t>Remote exploit</a:t>
            </a:r>
          </a:p>
          <a:p>
            <a:pPr marL="1229868" lvl="2" indent="-342900"/>
            <a:r>
              <a:rPr lang="en-US" sz="2000" noProof="0" dirty="0">
                <a:latin typeface="Arial" panose="020B0604020202020204" pitchFamily="34" charset="0"/>
                <a:cs typeface="Arial" panose="020B0604020202020204" pitchFamily="34" charset="0"/>
              </a:rPr>
              <a:t>Software vulnerability in a network server that could be triggered by a remote attacker</a:t>
            </a:r>
            <a:endParaRPr lang="en-US"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79A21BB-1C65-D659-395A-AB1315D473FD}"/>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964427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6"/>
            <a:ext cx="8229600" cy="590349"/>
          </a:xfrm>
        </p:spPr>
        <p:txBody>
          <a:bodyPr lIns="0" tIns="18000" rIns="0" bIns="18000" anchor="ctr" anchorCtr="0">
            <a:spAutoFit/>
          </a:bodyPr>
          <a:lstStyle/>
          <a:p>
            <a:r>
              <a:rPr lang="en-US" noProof="0" dirty="0"/>
              <a:t>Linux/Unix Security </a:t>
            </a:r>
            <a:r>
              <a:rPr lang="en-US" sz="2800" noProof="0" dirty="0"/>
              <a:t>(3 of 4)</a:t>
            </a:r>
          </a:p>
        </p:txBody>
      </p:sp>
      <p:sp>
        <p:nvSpPr>
          <p:cNvPr id="3" name="Content Placeholder 2"/>
          <p:cNvSpPr>
            <a:spLocks noGrp="1"/>
          </p:cNvSpPr>
          <p:nvPr>
            <p:ph sz="quarter" idx="13"/>
          </p:nvPr>
        </p:nvSpPr>
        <p:spPr>
          <a:xfrm>
            <a:off x="457200" y="1004273"/>
            <a:ext cx="8229600" cy="2929451"/>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Remote access controls</a:t>
            </a:r>
          </a:p>
          <a:p>
            <a:pPr marL="829818" lvl="1" indent="-342900"/>
            <a:r>
              <a:rPr lang="en-US" noProof="0" dirty="0">
                <a:latin typeface="Arial" panose="020B0604020202020204" pitchFamily="34" charset="0"/>
                <a:cs typeface="Arial" panose="020B0604020202020204" pitchFamily="34" charset="0"/>
              </a:rPr>
              <a:t>Several host firewall programs may be used</a:t>
            </a:r>
          </a:p>
          <a:p>
            <a:pPr marL="829818" lvl="1" indent="-342900"/>
            <a:r>
              <a:rPr lang="en-US" noProof="0" dirty="0">
                <a:latin typeface="Arial" panose="020B0604020202020204" pitchFamily="34" charset="0"/>
                <a:cs typeface="Arial" panose="020B0604020202020204" pitchFamily="34" charset="0"/>
              </a:rPr>
              <a:t>Most systems provide an administrative utility to select which services will be permitted to access the system</a:t>
            </a:r>
          </a:p>
          <a:p>
            <a:pPr marL="342900" indent="-342900">
              <a:spcBef>
                <a:spcPts val="600"/>
              </a:spcBef>
            </a:pPr>
            <a:r>
              <a:rPr lang="en-US" noProof="0" dirty="0">
                <a:latin typeface="Arial" panose="020B0604020202020204" pitchFamily="34" charset="0"/>
                <a:cs typeface="Arial" panose="020B0604020202020204" pitchFamily="34" charset="0"/>
              </a:rPr>
              <a:t>Logging and log rotation</a:t>
            </a:r>
          </a:p>
          <a:p>
            <a:pPr marL="829818" lvl="1" indent="-342900"/>
            <a:r>
              <a:rPr lang="en-US" noProof="0" dirty="0">
                <a:latin typeface="Arial" panose="020B0604020202020204" pitchFamily="34" charset="0"/>
                <a:cs typeface="Arial" panose="020B0604020202020204" pitchFamily="34" charset="0"/>
              </a:rPr>
              <a:t>Should not assume that the default setting is necessarily appropriate</a:t>
            </a:r>
          </a:p>
        </p:txBody>
      </p:sp>
    </p:spTree>
    <p:extLst>
      <p:ext uri="{BB962C8B-B14F-4D97-AF65-F5344CB8AC3E}">
        <p14:creationId xmlns:p14="http://schemas.microsoft.com/office/powerpoint/2010/main" val="1995083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Linux/Unix Security </a:t>
            </a:r>
            <a:r>
              <a:rPr lang="en-US" sz="2800" noProof="0" dirty="0"/>
              <a:t>(4 of 4)</a:t>
            </a:r>
          </a:p>
        </p:txBody>
      </p:sp>
      <p:sp>
        <p:nvSpPr>
          <p:cNvPr id="3" name="Content Placeholder 2"/>
          <p:cNvSpPr>
            <a:spLocks noGrp="1"/>
          </p:cNvSpPr>
          <p:nvPr>
            <p:ph sz="quarter" idx="13"/>
          </p:nvPr>
        </p:nvSpPr>
        <p:spPr>
          <a:xfrm>
            <a:off x="457200" y="1036093"/>
            <a:ext cx="8229600" cy="4229807"/>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chroot jail</a:t>
            </a:r>
          </a:p>
          <a:p>
            <a:pPr marL="829818" lvl="1" indent="-342900"/>
            <a:r>
              <a:rPr lang="en-US" noProof="0" dirty="0">
                <a:latin typeface="Arial" panose="020B0604020202020204" pitchFamily="34" charset="0"/>
                <a:cs typeface="Arial" panose="020B0604020202020204" pitchFamily="34" charset="0"/>
              </a:rPr>
              <a:t>Restricts the server’s view of the file system to just a specified portion</a:t>
            </a:r>
          </a:p>
          <a:p>
            <a:pPr marL="829818" lvl="1" indent="-342900"/>
            <a:r>
              <a:rPr lang="en-US" noProof="0" dirty="0">
                <a:latin typeface="Arial" panose="020B0604020202020204" pitchFamily="34" charset="0"/>
                <a:cs typeface="Arial" panose="020B0604020202020204" pitchFamily="34" charset="0"/>
              </a:rPr>
              <a:t>Uses chroot system call to confine a process by mapping the root of the filesystem to some other directory</a:t>
            </a:r>
          </a:p>
          <a:p>
            <a:pPr marL="829818" lvl="1" indent="-342900"/>
            <a:r>
              <a:rPr lang="en-US" noProof="0" dirty="0">
                <a:latin typeface="Arial" panose="020B0604020202020204" pitchFamily="34" charset="0"/>
                <a:cs typeface="Arial" panose="020B0604020202020204" pitchFamily="34" charset="0"/>
              </a:rPr>
              <a:t>File directories outside the chroot jail aren’t visible or reachable</a:t>
            </a:r>
          </a:p>
          <a:p>
            <a:pPr marL="829818" lvl="1" indent="-342900"/>
            <a:r>
              <a:rPr lang="en-US" noProof="0" dirty="0">
                <a:latin typeface="Arial" panose="020B0604020202020204" pitchFamily="34" charset="0"/>
                <a:cs typeface="Arial" panose="020B0604020202020204" pitchFamily="34" charset="0"/>
              </a:rPr>
              <a:t>Main disadvantage is added complexity</a:t>
            </a:r>
          </a:p>
          <a:p>
            <a:pPr marL="342900" indent="-342900"/>
            <a:r>
              <a:rPr lang="en-US" dirty="0"/>
              <a:t>See Chapter 25, Linux Security (on Brightspace)</a:t>
            </a:r>
            <a:endParaRPr lang="en-US"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91C4083-B493-6970-7ABA-6FEC7E643E05}"/>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744964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E8C762-3BD1-95EB-747D-81ABD812C592}"/>
              </a:ext>
            </a:extLst>
          </p:cNvPr>
          <p:cNvSpPr>
            <a:spLocks noGrp="1"/>
          </p:cNvSpPr>
          <p:nvPr>
            <p:ph type="title"/>
          </p:nvPr>
        </p:nvSpPr>
        <p:spPr>
          <a:xfrm>
            <a:off x="446856" y="168134"/>
            <a:ext cx="8229600" cy="1144347"/>
          </a:xfrm>
          <a:noFill/>
          <a:ln>
            <a:noFill/>
          </a:ln>
        </p:spPr>
        <p:txBody>
          <a:bodyPr lIns="0" tIns="18000" rIns="0" bIns="18000" anchor="ctr" anchorCtr="0">
            <a:spAutoFit/>
          </a:bodyPr>
          <a:lstStyle/>
          <a:p>
            <a:r>
              <a:rPr lang="en-US" sz="3600" dirty="0">
                <a:latin typeface="+mj-lt"/>
              </a:rPr>
              <a:t>Linux/Unix Security </a:t>
            </a:r>
            <a:r>
              <a:rPr lang="en-US" sz="3600" dirty="0" err="1">
                <a:latin typeface="+mj-lt"/>
              </a:rPr>
              <a:t>tcpd</a:t>
            </a:r>
            <a:r>
              <a:rPr lang="en-US" sz="3600" dirty="0">
                <a:latin typeface="+mj-lt"/>
              </a:rPr>
              <a:t> and TCP Wrappers</a:t>
            </a:r>
          </a:p>
        </p:txBody>
      </p:sp>
      <p:sp>
        <p:nvSpPr>
          <p:cNvPr id="11" name="Content Placeholder 22">
            <a:extLst>
              <a:ext uri="{FF2B5EF4-FFF2-40B4-BE49-F238E27FC236}">
                <a16:creationId xmlns:a16="http://schemas.microsoft.com/office/drawing/2014/main" id="{E8CEBE73-A81C-E0FF-C045-896E4B0ACFD4}"/>
              </a:ext>
            </a:extLst>
          </p:cNvPr>
          <p:cNvSpPr>
            <a:spLocks noGrp="1"/>
          </p:cNvSpPr>
          <p:nvPr>
            <p:ph idx="1"/>
          </p:nvPr>
        </p:nvSpPr>
        <p:spPr>
          <a:xfrm>
            <a:off x="446856" y="1363895"/>
            <a:ext cx="8229600" cy="5176220"/>
          </a:xfrm>
          <a:noFill/>
          <a:ln>
            <a:noFill/>
          </a:ln>
        </p:spPr>
        <p:txBody>
          <a:bodyPr lIns="0" tIns="18000" rIns="0" bIns="18000" anchor="ctr" anchorCtr="0">
            <a:spAutoFit/>
          </a:bodyPr>
          <a:lstStyle/>
          <a:p>
            <a:pPr marL="342900" indent="-342900">
              <a:spcBef>
                <a:spcPts val="600"/>
              </a:spcBef>
            </a:pPr>
            <a:r>
              <a:rPr lang="en-US" sz="2200" dirty="0" err="1">
                <a:latin typeface="Arial" panose="020B0604020202020204" pitchFamily="34" charset="0"/>
                <a:cs typeface="Arial" panose="020B0604020202020204" pitchFamily="34" charset="0"/>
              </a:rPr>
              <a:t>tcpd</a:t>
            </a:r>
            <a:endParaRPr lang="en-US" sz="2200" dirty="0">
              <a:latin typeface="Arial" panose="020B0604020202020204" pitchFamily="34" charset="0"/>
              <a:cs typeface="Arial" panose="020B0604020202020204" pitchFamily="34" charset="0"/>
            </a:endParaRPr>
          </a:p>
          <a:p>
            <a:pPr marL="829818" lvl="1" indent="-342900"/>
            <a:r>
              <a:rPr lang="en-US" sz="2200" dirty="0">
                <a:latin typeface="Arial" panose="020B0604020202020204" pitchFamily="34" charset="0"/>
                <a:cs typeface="Arial" panose="020B0604020202020204" pitchFamily="34" charset="0"/>
              </a:rPr>
              <a:t>Wraps lightly loaded services</a:t>
            </a:r>
          </a:p>
          <a:p>
            <a:pPr lvl="2" indent="-230400">
              <a:buFont typeface="Arial" panose="020B0604020202020204" pitchFamily="34" charset="0"/>
            </a:pPr>
            <a:r>
              <a:rPr lang="en-US" sz="2400" dirty="0">
                <a:latin typeface="+mn-lt"/>
              </a:rPr>
              <a:t>listens for connection requests</a:t>
            </a:r>
          </a:p>
          <a:p>
            <a:pPr lvl="2" indent="-230400">
              <a:buFont typeface="Arial" panose="020B0604020202020204" pitchFamily="34" charset="0"/>
            </a:pPr>
            <a:r>
              <a:rPr lang="en-US" sz="2400" dirty="0">
                <a:latin typeface="+mn-lt"/>
              </a:rPr>
              <a:t>checks that any request is permitted by configured policy before invoking the server program to handle it</a:t>
            </a:r>
          </a:p>
          <a:p>
            <a:pPr marL="342900" indent="-342900">
              <a:spcBef>
                <a:spcPts val="600"/>
              </a:spcBef>
            </a:pPr>
            <a:r>
              <a:rPr lang="en-US" sz="2200" dirty="0">
                <a:latin typeface="Arial" panose="020B0604020202020204" pitchFamily="34" charset="0"/>
                <a:cs typeface="Arial" panose="020B0604020202020204" pitchFamily="34" charset="0"/>
              </a:rPr>
              <a:t>TCP Wrappers library</a:t>
            </a:r>
          </a:p>
          <a:p>
            <a:pPr marL="829818" lvl="1" indent="-342900"/>
            <a:r>
              <a:rPr lang="en-US" sz="2200" dirty="0">
                <a:latin typeface="Arial" panose="020B0604020202020204" pitchFamily="34" charset="0"/>
                <a:cs typeface="Arial" panose="020B0604020202020204" pitchFamily="34" charset="0"/>
              </a:rPr>
              <a:t>Complex and heavily loaded servers use to incorporate connection checking functionality into connection management code</a:t>
            </a:r>
          </a:p>
          <a:p>
            <a:pPr marL="342900" indent="-342900">
              <a:spcBef>
                <a:spcPts val="600"/>
              </a:spcBef>
            </a:pPr>
            <a:r>
              <a:rPr lang="en-US" sz="2200" dirty="0">
                <a:latin typeface="Arial" panose="020B0604020202020204" pitchFamily="34" charset="0"/>
                <a:cs typeface="Arial" panose="020B0604020202020204" pitchFamily="34" charset="0"/>
              </a:rPr>
              <a:t>Both use the same policy configuration files</a:t>
            </a:r>
          </a:p>
          <a:p>
            <a:pPr marL="829818" lvl="1" indent="-342900"/>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etc</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hosts.allow</a:t>
            </a:r>
            <a:r>
              <a:rPr lang="en-US" sz="2200" dirty="0">
                <a:latin typeface="Arial" panose="020B0604020202020204" pitchFamily="34" charset="0"/>
                <a:cs typeface="Arial" panose="020B0604020202020204" pitchFamily="34" charset="0"/>
              </a:rPr>
              <a:t> and /</a:t>
            </a:r>
            <a:r>
              <a:rPr lang="en-US" sz="2200" dirty="0" err="1">
                <a:latin typeface="Arial" panose="020B0604020202020204" pitchFamily="34" charset="0"/>
                <a:cs typeface="Arial" panose="020B0604020202020204" pitchFamily="34" charset="0"/>
              </a:rPr>
              <a:t>etc</a:t>
            </a:r>
            <a:r>
              <a:rPr lang="en-US" sz="2200" dirty="0">
                <a:latin typeface="Arial" panose="020B0604020202020204" pitchFamily="34" charset="0"/>
                <a:cs typeface="Arial" panose="020B0604020202020204" pitchFamily="34" charset="0"/>
              </a:rPr>
              <a:t>/</a:t>
            </a:r>
            <a:r>
              <a:rPr lang="en-US" sz="2200" dirty="0" err="1">
                <a:latin typeface="Arial" panose="020B0604020202020204" pitchFamily="34" charset="0"/>
                <a:cs typeface="Arial" panose="020B0604020202020204" pitchFamily="34" charset="0"/>
              </a:rPr>
              <a:t>hosts.deny</a:t>
            </a:r>
            <a:endParaRPr lang="en-US" sz="2200" dirty="0">
              <a:latin typeface="Arial" panose="020B0604020202020204" pitchFamily="34" charset="0"/>
              <a:cs typeface="Arial" panose="020B0604020202020204" pitchFamily="34" charset="0"/>
            </a:endParaRPr>
          </a:p>
          <a:p>
            <a:pPr marL="829818" lvl="1" indent="-342900"/>
            <a:endParaRPr lang="en-US" sz="22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072357F-6755-998D-2E36-B0FF9F5F3A73}"/>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Windows Security </a:t>
            </a:r>
            <a:r>
              <a:rPr lang="en-US" sz="2800" noProof="0" dirty="0"/>
              <a:t>(1 of 3)</a:t>
            </a:r>
          </a:p>
        </p:txBody>
      </p:sp>
      <p:sp>
        <p:nvSpPr>
          <p:cNvPr id="3" name="Content Placeholder 2"/>
          <p:cNvSpPr>
            <a:spLocks noGrp="1"/>
          </p:cNvSpPr>
          <p:nvPr>
            <p:ph sz="quarter" idx="13"/>
          </p:nvPr>
        </p:nvSpPr>
        <p:spPr>
          <a:xfrm>
            <a:off x="457200" y="1051519"/>
            <a:ext cx="8229600" cy="4345223"/>
          </a:xfrm>
        </p:spPr>
        <p:txBody>
          <a:bodyPr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Patch management</a:t>
            </a:r>
          </a:p>
          <a:p>
            <a:pPr marL="829818" lvl="1" indent="-342900"/>
            <a:r>
              <a:rPr lang="en-US" sz="2000" noProof="0" dirty="0">
                <a:latin typeface="Arial" panose="020B0604020202020204" pitchFamily="34" charset="0"/>
                <a:cs typeface="Arial" panose="020B0604020202020204" pitchFamily="34" charset="0"/>
              </a:rPr>
              <a:t>“Windows Update” and “Windows Server Update Service” assist with regular maintenance and should be used</a:t>
            </a:r>
          </a:p>
          <a:p>
            <a:pPr marL="829818" lvl="1" indent="-342900"/>
            <a:r>
              <a:rPr lang="en-US" sz="2000" noProof="0" dirty="0">
                <a:latin typeface="Arial" panose="020B0604020202020204" pitchFamily="34" charset="0"/>
                <a:cs typeface="Arial" panose="020B0604020202020204" pitchFamily="34" charset="0"/>
              </a:rPr>
              <a:t>Third party applications also provide automatic update support</a:t>
            </a:r>
          </a:p>
          <a:p>
            <a:pPr marL="342900" indent="-342900">
              <a:spcBef>
                <a:spcPts val="600"/>
              </a:spcBef>
            </a:pPr>
            <a:r>
              <a:rPr lang="en-US" sz="2000" noProof="0" dirty="0">
                <a:latin typeface="Arial" panose="020B0604020202020204" pitchFamily="34" charset="0"/>
                <a:cs typeface="Arial" panose="020B0604020202020204" pitchFamily="34" charset="0"/>
              </a:rPr>
              <a:t>User administration and access controls</a:t>
            </a:r>
          </a:p>
          <a:p>
            <a:pPr marL="829818" lvl="1" indent="-342900"/>
            <a:r>
              <a:rPr lang="en-US" sz="2000" noProof="0" dirty="0">
                <a:latin typeface="Arial" panose="020B0604020202020204" pitchFamily="34" charset="0"/>
                <a:cs typeface="Arial" panose="020B0604020202020204" pitchFamily="34" charset="0"/>
              </a:rPr>
              <a:t>Systems implement discretionary access controls resources</a:t>
            </a:r>
          </a:p>
          <a:p>
            <a:pPr marL="829818" lvl="1" indent="-342900"/>
            <a:r>
              <a:rPr lang="en-US" sz="2000" noProof="0" dirty="0">
                <a:latin typeface="Arial" panose="020B0604020202020204" pitchFamily="34" charset="0"/>
                <a:cs typeface="Arial" panose="020B0604020202020204" pitchFamily="34" charset="0"/>
              </a:rPr>
              <a:t>Vista and later systems include mandatory integrity controls</a:t>
            </a:r>
          </a:p>
          <a:p>
            <a:pPr marL="829818" lvl="1" indent="-342900"/>
            <a:r>
              <a:rPr lang="en-US" sz="2000" noProof="0" dirty="0">
                <a:latin typeface="Arial" panose="020B0604020202020204" pitchFamily="34" charset="0"/>
                <a:cs typeface="Arial" panose="020B0604020202020204" pitchFamily="34" charset="0"/>
              </a:rPr>
              <a:t>Objects are labeled as being of low, medium, high, or system integrity level</a:t>
            </a:r>
          </a:p>
          <a:p>
            <a:pPr marL="829818" lvl="1" indent="-342900"/>
            <a:r>
              <a:rPr lang="en-US" sz="2000" noProof="0" dirty="0">
                <a:latin typeface="Arial" panose="020B0604020202020204" pitchFamily="34" charset="0"/>
                <a:cs typeface="Arial" panose="020B0604020202020204" pitchFamily="34" charset="0"/>
              </a:rPr>
              <a:t>System ensures the subject’s integrity is equal to or higher than the object’s level</a:t>
            </a:r>
          </a:p>
          <a:p>
            <a:pPr marL="829818" lvl="1" indent="-342900"/>
            <a:r>
              <a:rPr lang="en-US" sz="2000" noProof="0" dirty="0">
                <a:latin typeface="Arial" panose="020B0604020202020204" pitchFamily="34" charset="0"/>
                <a:cs typeface="Arial" panose="020B0604020202020204" pitchFamily="34" charset="0"/>
              </a:rPr>
              <a:t>Implements a form of the Biba Integrity model</a:t>
            </a:r>
          </a:p>
        </p:txBody>
      </p:sp>
    </p:spTree>
    <p:extLst>
      <p:ext uri="{BB962C8B-B14F-4D97-AF65-F5344CB8AC3E}">
        <p14:creationId xmlns:p14="http://schemas.microsoft.com/office/powerpoint/2010/main" val="548470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837"/>
            <a:ext cx="8229600" cy="1144347"/>
          </a:xfrm>
        </p:spPr>
        <p:txBody>
          <a:bodyPr lIns="0" tIns="18000" rIns="0" bIns="18000" anchor="ctr" anchorCtr="0">
            <a:spAutoFit/>
          </a:bodyPr>
          <a:lstStyle/>
          <a:p>
            <a:r>
              <a:rPr lang="en-US" noProof="0" dirty="0"/>
              <a:t>Windows Security: Users Administration and Access Controls</a:t>
            </a:r>
          </a:p>
        </p:txBody>
      </p:sp>
      <p:sp>
        <p:nvSpPr>
          <p:cNvPr id="3" name="Content Placeholder 2"/>
          <p:cNvSpPr>
            <a:spLocks noGrp="1"/>
          </p:cNvSpPr>
          <p:nvPr>
            <p:ph sz="quarter" idx="13"/>
          </p:nvPr>
        </p:nvSpPr>
        <p:spPr>
          <a:xfrm>
            <a:off x="466824" y="1499123"/>
            <a:ext cx="8215163" cy="4576056"/>
          </a:xfrm>
        </p:spPr>
        <p:txBody>
          <a:bodyPr wrap="square"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Windows systems also define privileges</a:t>
            </a:r>
          </a:p>
          <a:p>
            <a:pPr marL="829818" lvl="1" indent="-342900"/>
            <a:r>
              <a:rPr lang="en-US" sz="2000" noProof="0" dirty="0">
                <a:latin typeface="Arial" panose="020B0604020202020204" pitchFamily="34" charset="0"/>
                <a:cs typeface="Arial" panose="020B0604020202020204" pitchFamily="34" charset="0"/>
              </a:rPr>
              <a:t>System wide and granted to user accounts</a:t>
            </a:r>
          </a:p>
          <a:p>
            <a:pPr marL="342900" indent="-342900">
              <a:spcBef>
                <a:spcPts val="600"/>
              </a:spcBef>
            </a:pPr>
            <a:r>
              <a:rPr lang="en-US" sz="2000" noProof="0" dirty="0">
                <a:latin typeface="Arial" panose="020B0604020202020204" pitchFamily="34" charset="0"/>
                <a:cs typeface="Arial" panose="020B0604020202020204" pitchFamily="34" charset="0"/>
              </a:rPr>
              <a:t>Combination of share and </a:t>
            </a:r>
            <a:r>
              <a:rPr lang="en-US" sz="2000" spc="-250" noProof="0" dirty="0">
                <a:latin typeface="Arial" panose="020B0604020202020204" pitchFamily="34" charset="0"/>
                <a:cs typeface="Arial" panose="020B0604020202020204" pitchFamily="34" charset="0"/>
              </a:rPr>
              <a:t>N T F </a:t>
            </a:r>
            <a:r>
              <a:rPr lang="en-US" sz="2000" noProof="0" dirty="0">
                <a:latin typeface="Arial" panose="020B0604020202020204" pitchFamily="34" charset="0"/>
                <a:cs typeface="Arial" panose="020B0604020202020204" pitchFamily="34" charset="0"/>
              </a:rPr>
              <a:t>S permissions may be used to provide additional security and granularity when accessing files on a shared resource</a:t>
            </a:r>
          </a:p>
          <a:p>
            <a:pPr marL="342900" indent="-342900">
              <a:spcBef>
                <a:spcPts val="600"/>
              </a:spcBef>
            </a:pPr>
            <a:r>
              <a:rPr lang="en-US" sz="2000" noProof="0" dirty="0">
                <a:latin typeface="Arial" panose="020B0604020202020204" pitchFamily="34" charset="0"/>
                <a:cs typeface="Arial" panose="020B0604020202020204" pitchFamily="34" charset="0"/>
              </a:rPr>
              <a:t>User Account Control (</a:t>
            </a:r>
            <a:r>
              <a:rPr lang="en-US" sz="2000" spc="-250" noProof="0" dirty="0">
                <a:latin typeface="Arial" panose="020B0604020202020204" pitchFamily="34" charset="0"/>
                <a:cs typeface="Arial" panose="020B0604020202020204" pitchFamily="34" charset="0"/>
              </a:rPr>
              <a:t>U A </a:t>
            </a:r>
            <a:r>
              <a:rPr lang="en-US" sz="2000" noProof="0" dirty="0">
                <a:latin typeface="Arial" panose="020B0604020202020204" pitchFamily="34" charset="0"/>
                <a:cs typeface="Arial" panose="020B0604020202020204" pitchFamily="34" charset="0"/>
              </a:rPr>
              <a:t>C)</a:t>
            </a:r>
          </a:p>
          <a:p>
            <a:pPr marL="829818" lvl="1" indent="-342900"/>
            <a:r>
              <a:rPr lang="en-US" sz="2000" noProof="0" dirty="0">
                <a:latin typeface="Arial" panose="020B0604020202020204" pitchFamily="34" charset="0"/>
                <a:cs typeface="Arial" panose="020B0604020202020204" pitchFamily="34" charset="0"/>
              </a:rPr>
              <a:t>Provided in Vista and later systems</a:t>
            </a:r>
          </a:p>
          <a:p>
            <a:pPr marL="829818" lvl="1" indent="-342900"/>
            <a:r>
              <a:rPr lang="en-US" sz="2000" noProof="0" dirty="0">
                <a:latin typeface="Arial" panose="020B0604020202020204" pitchFamily="34" charset="0"/>
                <a:cs typeface="Arial" panose="020B0604020202020204" pitchFamily="34" charset="0"/>
              </a:rPr>
              <a:t>Assists with ensuring users with administrative rights only use them when required, otherwise access the system as normal users</a:t>
            </a:r>
          </a:p>
          <a:p>
            <a:pPr marL="342900" indent="-342900">
              <a:spcBef>
                <a:spcPts val="600"/>
              </a:spcBef>
            </a:pPr>
            <a:r>
              <a:rPr lang="en-US" sz="2000" noProof="0" dirty="0">
                <a:latin typeface="Arial" panose="020B0604020202020204" pitchFamily="34" charset="0"/>
                <a:cs typeface="Arial" panose="020B0604020202020204" pitchFamily="34" charset="0"/>
              </a:rPr>
              <a:t>Low Privilege Service Accounts</a:t>
            </a:r>
          </a:p>
          <a:p>
            <a:pPr marL="829818" lvl="1" indent="-342900"/>
            <a:r>
              <a:rPr lang="en-US" sz="2000" noProof="0" dirty="0">
                <a:latin typeface="Arial" panose="020B0604020202020204" pitchFamily="34" charset="0"/>
                <a:cs typeface="Arial" panose="020B0604020202020204" pitchFamily="34" charset="0"/>
              </a:rPr>
              <a:t>Used for long-lived service processes such as file, print, and </a:t>
            </a:r>
            <a:r>
              <a:rPr lang="en-US" sz="2000" spc="-250" noProof="0" dirty="0">
                <a:latin typeface="Arial" panose="020B0604020202020204" pitchFamily="34" charset="0"/>
                <a:cs typeface="Arial" panose="020B0604020202020204" pitchFamily="34" charset="0"/>
              </a:rPr>
              <a:t>D N </a:t>
            </a:r>
            <a:r>
              <a:rPr lang="en-US" sz="2000" noProof="0" dirty="0">
                <a:latin typeface="Arial" panose="020B0604020202020204" pitchFamily="34" charset="0"/>
                <a:cs typeface="Arial" panose="020B0604020202020204" pitchFamily="34" charset="0"/>
              </a:rPr>
              <a:t>S services</a:t>
            </a:r>
          </a:p>
        </p:txBody>
      </p:sp>
    </p:spTree>
    <p:extLst>
      <p:ext uri="{BB962C8B-B14F-4D97-AF65-F5344CB8AC3E}">
        <p14:creationId xmlns:p14="http://schemas.microsoft.com/office/powerpoint/2010/main" val="460842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Windows Security </a:t>
            </a:r>
            <a:r>
              <a:rPr lang="en-US" sz="2800" noProof="0" dirty="0"/>
              <a:t>(2 of 3)</a:t>
            </a:r>
          </a:p>
        </p:txBody>
      </p:sp>
      <p:sp>
        <p:nvSpPr>
          <p:cNvPr id="3" name="Content Placeholder 2"/>
          <p:cNvSpPr>
            <a:spLocks noGrp="1"/>
          </p:cNvSpPr>
          <p:nvPr>
            <p:ph sz="quarter" idx="13"/>
          </p:nvPr>
        </p:nvSpPr>
        <p:spPr>
          <a:xfrm>
            <a:off x="457200" y="952145"/>
            <a:ext cx="8229600" cy="3860475"/>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Application and service configuration</a:t>
            </a:r>
          </a:p>
          <a:p>
            <a:pPr marL="829818" lvl="1" indent="-342900"/>
            <a:r>
              <a:rPr lang="en-US" noProof="0" dirty="0">
                <a:latin typeface="Arial" panose="020B0604020202020204" pitchFamily="34" charset="0"/>
                <a:cs typeface="Arial" panose="020B0604020202020204" pitchFamily="34" charset="0"/>
              </a:rPr>
              <a:t>Much of the configuration information is centralized in the Registry</a:t>
            </a:r>
          </a:p>
          <a:p>
            <a:pPr marL="1229868" lvl="2" indent="-342900"/>
            <a:r>
              <a:rPr lang="en-US" noProof="0" dirty="0">
                <a:latin typeface="Arial" panose="020B0604020202020204" pitchFamily="34" charset="0"/>
                <a:cs typeface="Arial" panose="020B0604020202020204" pitchFamily="34" charset="0"/>
              </a:rPr>
              <a:t>Forms a database of keys and values that may be queried and interpreted by applications</a:t>
            </a:r>
          </a:p>
          <a:p>
            <a:pPr marL="829818" lvl="1" indent="-342900"/>
            <a:r>
              <a:rPr lang="en-US" noProof="0" dirty="0">
                <a:latin typeface="Arial" panose="020B0604020202020204" pitchFamily="34" charset="0"/>
                <a:cs typeface="Arial" panose="020B0604020202020204" pitchFamily="34" charset="0"/>
              </a:rPr>
              <a:t>Registry keys can be directly modified using the “Registry Editor”</a:t>
            </a:r>
          </a:p>
          <a:p>
            <a:pPr marL="1229868" lvl="2" indent="-342900"/>
            <a:r>
              <a:rPr lang="en-US" noProof="0" dirty="0">
                <a:latin typeface="Arial" panose="020B0604020202020204" pitchFamily="34" charset="0"/>
                <a:cs typeface="Arial" panose="020B0604020202020204" pitchFamily="34" charset="0"/>
              </a:rPr>
              <a:t>More useful for making bulk changes</a:t>
            </a:r>
          </a:p>
          <a:p>
            <a:pPr marL="342900" indent="-342900"/>
            <a:r>
              <a:rPr lang="en-US" dirty="0"/>
              <a:t>See Chapter 26, Windows Security (on Brightspace)</a:t>
            </a:r>
            <a:endParaRPr lang="en-US" noProof="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46EFDD9-E976-1B0D-2A6D-3883D61C4CFB}"/>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269239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9"/>
            <a:ext cx="8229600" cy="590349"/>
          </a:xfrm>
        </p:spPr>
        <p:txBody>
          <a:bodyPr lIns="0" tIns="18000" rIns="0" bIns="18000" anchor="ctr" anchorCtr="0">
            <a:spAutoFit/>
          </a:bodyPr>
          <a:lstStyle/>
          <a:p>
            <a:r>
              <a:rPr lang="en-US" noProof="0" dirty="0"/>
              <a:t>Windows Security </a:t>
            </a:r>
            <a:r>
              <a:rPr lang="en-US" sz="2800" noProof="0" dirty="0"/>
              <a:t>(3 of 3)</a:t>
            </a:r>
          </a:p>
        </p:txBody>
      </p:sp>
      <p:sp>
        <p:nvSpPr>
          <p:cNvPr id="3" name="Content Placeholder 2"/>
          <p:cNvSpPr>
            <a:spLocks noGrp="1"/>
          </p:cNvSpPr>
          <p:nvPr>
            <p:ph sz="quarter" idx="13"/>
          </p:nvPr>
        </p:nvSpPr>
        <p:spPr>
          <a:xfrm>
            <a:off x="457200" y="1028786"/>
            <a:ext cx="8229600" cy="5314720"/>
          </a:xfrm>
        </p:spPr>
        <p:txBody>
          <a:bodyPr lIns="0" tIns="18000" rIns="0" bIns="18000" anchor="ctr" anchorCtr="0">
            <a:spAutoFit/>
          </a:bodyPr>
          <a:lstStyle/>
          <a:p>
            <a:pPr marL="342900" indent="-342900">
              <a:spcBef>
                <a:spcPts val="600"/>
              </a:spcBef>
            </a:pPr>
            <a:r>
              <a:rPr lang="en-US" sz="2200" noProof="0" dirty="0">
                <a:latin typeface="Arial" panose="020B0604020202020204" pitchFamily="34" charset="0"/>
                <a:cs typeface="Arial" panose="020B0604020202020204" pitchFamily="34" charset="0"/>
              </a:rPr>
              <a:t>Other security controls</a:t>
            </a:r>
          </a:p>
          <a:p>
            <a:pPr marL="829818" lvl="1" indent="-342900"/>
            <a:r>
              <a:rPr lang="en-US" sz="2200" noProof="0" dirty="0">
                <a:latin typeface="Arial" panose="020B0604020202020204" pitchFamily="34" charset="0"/>
                <a:cs typeface="Arial" panose="020B0604020202020204" pitchFamily="34" charset="0"/>
              </a:rPr>
              <a:t>Essential that anti-virus, anti-spyware, personal firewall, and other malware and attack detection and handling software packages are installed and configured</a:t>
            </a:r>
          </a:p>
          <a:p>
            <a:pPr marL="829818" lvl="1" indent="-342900"/>
            <a:r>
              <a:rPr lang="en-US" sz="2200" noProof="0" dirty="0">
                <a:latin typeface="Arial" panose="020B0604020202020204" pitchFamily="34" charset="0"/>
                <a:cs typeface="Arial" panose="020B0604020202020204" pitchFamily="34" charset="0"/>
              </a:rPr>
              <a:t>Current generation Windows systems include basic firewall and malware countermeasure capabilities</a:t>
            </a:r>
          </a:p>
          <a:p>
            <a:pPr marL="829818" lvl="1" indent="-342900"/>
            <a:r>
              <a:rPr lang="en-US" sz="2200" noProof="0" dirty="0">
                <a:latin typeface="Arial" panose="020B0604020202020204" pitchFamily="34" charset="0"/>
                <a:cs typeface="Arial" panose="020B0604020202020204" pitchFamily="34" charset="0"/>
              </a:rPr>
              <a:t>Important to ensure the set of products in use are compatible</a:t>
            </a:r>
          </a:p>
          <a:p>
            <a:pPr marL="342900" indent="-342900">
              <a:spcBef>
                <a:spcPts val="600"/>
              </a:spcBef>
            </a:pPr>
            <a:r>
              <a:rPr lang="en-US" sz="2200" noProof="0" dirty="0">
                <a:latin typeface="Arial" panose="020B0604020202020204" pitchFamily="34" charset="0"/>
                <a:cs typeface="Arial" panose="020B0604020202020204" pitchFamily="34" charset="0"/>
              </a:rPr>
              <a:t>Windows systems also support a range of cryptographic functions:</a:t>
            </a:r>
          </a:p>
          <a:p>
            <a:pPr marL="829818" lvl="1" indent="-342900"/>
            <a:r>
              <a:rPr lang="en-US" sz="2200" noProof="0" dirty="0">
                <a:latin typeface="Arial" panose="020B0604020202020204" pitchFamily="34" charset="0"/>
                <a:cs typeface="Arial" panose="020B0604020202020204" pitchFamily="34" charset="0"/>
              </a:rPr>
              <a:t>Encrypting files and directories using the Encrypting File System (</a:t>
            </a:r>
            <a:r>
              <a:rPr lang="en-US" sz="2200" spc="-300" noProof="0" dirty="0">
                <a:latin typeface="Arial" panose="020B0604020202020204" pitchFamily="34" charset="0"/>
                <a:cs typeface="Arial" panose="020B0604020202020204" pitchFamily="34" charset="0"/>
              </a:rPr>
              <a:t>E F </a:t>
            </a:r>
            <a:r>
              <a:rPr lang="en-US" sz="2200" noProof="0" dirty="0">
                <a:latin typeface="Arial" panose="020B0604020202020204" pitchFamily="34" charset="0"/>
                <a:cs typeface="Arial" panose="020B0604020202020204" pitchFamily="34" charset="0"/>
              </a:rPr>
              <a:t>S)</a:t>
            </a:r>
          </a:p>
          <a:p>
            <a:pPr marL="829818" lvl="1" indent="-342900"/>
            <a:r>
              <a:rPr lang="en-US" sz="2200" noProof="0" dirty="0">
                <a:latin typeface="Arial" panose="020B0604020202020204" pitchFamily="34" charset="0"/>
                <a:cs typeface="Arial" panose="020B0604020202020204" pitchFamily="34" charset="0"/>
              </a:rPr>
              <a:t>Full-disk encryption with </a:t>
            </a:r>
            <a:r>
              <a:rPr lang="en-US" sz="2200" spc="-300" noProof="0" dirty="0">
                <a:latin typeface="Arial" panose="020B0604020202020204" pitchFamily="34" charset="0"/>
                <a:cs typeface="Arial" panose="020B0604020202020204" pitchFamily="34" charset="0"/>
              </a:rPr>
              <a:t>A E </a:t>
            </a:r>
            <a:r>
              <a:rPr lang="en-US" sz="2200" noProof="0" dirty="0">
                <a:latin typeface="Arial" panose="020B0604020202020204" pitchFamily="34" charset="0"/>
                <a:cs typeface="Arial" panose="020B0604020202020204" pitchFamily="34" charset="0"/>
              </a:rPr>
              <a:t>S using BitLocker</a:t>
            </a:r>
          </a:p>
          <a:p>
            <a:pPr marL="0" indent="0">
              <a:spcBef>
                <a:spcPts val="600"/>
              </a:spcBef>
              <a:buNone/>
            </a:pPr>
            <a:endParaRPr lang="en-US" sz="2200"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021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Virtualization</a:t>
            </a:r>
          </a:p>
        </p:txBody>
      </p:sp>
      <p:sp>
        <p:nvSpPr>
          <p:cNvPr id="3" name="Content Placeholder 2"/>
          <p:cNvSpPr>
            <a:spLocks noGrp="1"/>
          </p:cNvSpPr>
          <p:nvPr>
            <p:ph sz="quarter" idx="13"/>
          </p:nvPr>
        </p:nvSpPr>
        <p:spPr>
          <a:xfrm>
            <a:off x="457200" y="1006821"/>
            <a:ext cx="8229600" cy="3221839"/>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A technology that provides an abstraction of the resources used by some software which runs in a simulated environment called a virtual machine (</a:t>
            </a:r>
            <a:r>
              <a:rPr lang="en-US" spc="-300" noProof="0" dirty="0">
                <a:latin typeface="Arial" panose="020B0604020202020204" pitchFamily="34" charset="0"/>
                <a:cs typeface="Arial" panose="020B0604020202020204" pitchFamily="34" charset="0"/>
              </a:rPr>
              <a:t>V</a:t>
            </a:r>
            <a:r>
              <a:rPr lang="en-US" spc="-300" baseline="0" noProof="0" dirty="0">
                <a:latin typeface="Arial" panose="020B0604020202020204" pitchFamily="34" charset="0"/>
                <a:cs typeface="Arial" panose="020B0604020202020204" pitchFamily="34" charset="0"/>
              </a:rPr>
              <a:t> </a:t>
            </a:r>
            <a:r>
              <a:rPr lang="en-US" noProof="0" dirty="0">
                <a:latin typeface="Arial" panose="020B0604020202020204" pitchFamily="34" charset="0"/>
                <a:cs typeface="Arial" panose="020B0604020202020204" pitchFamily="34" charset="0"/>
              </a:rPr>
              <a:t>M)</a:t>
            </a:r>
          </a:p>
          <a:p>
            <a:pPr marL="342900" indent="-342900">
              <a:spcBef>
                <a:spcPts val="600"/>
              </a:spcBef>
            </a:pPr>
            <a:r>
              <a:rPr lang="en-US" noProof="0" dirty="0">
                <a:latin typeface="Arial" panose="020B0604020202020204" pitchFamily="34" charset="0"/>
                <a:cs typeface="Arial" panose="020B0604020202020204" pitchFamily="34" charset="0"/>
              </a:rPr>
              <a:t>Benefits include better efficiency in the use of the physical system resources</a:t>
            </a:r>
          </a:p>
          <a:p>
            <a:pPr marL="342900" indent="-342900">
              <a:spcBef>
                <a:spcPts val="600"/>
              </a:spcBef>
            </a:pPr>
            <a:r>
              <a:rPr lang="en-US" noProof="0" dirty="0">
                <a:latin typeface="Arial" panose="020B0604020202020204" pitchFamily="34" charset="0"/>
                <a:cs typeface="Arial" panose="020B0604020202020204" pitchFamily="34" charset="0"/>
              </a:rPr>
              <a:t>Provides support for multiple distinct operating systems and associated applications on one physical system</a:t>
            </a:r>
          </a:p>
          <a:p>
            <a:pPr marL="342900" indent="-342900">
              <a:spcBef>
                <a:spcPts val="600"/>
              </a:spcBef>
            </a:pPr>
            <a:r>
              <a:rPr lang="en-US" noProof="0" dirty="0">
                <a:latin typeface="Arial" panose="020B0604020202020204" pitchFamily="34" charset="0"/>
                <a:cs typeface="Arial" panose="020B0604020202020204" pitchFamily="34" charset="0"/>
              </a:rPr>
              <a:t>Raises additional security concerns</a:t>
            </a:r>
          </a:p>
        </p:txBody>
      </p:sp>
      <p:sp>
        <p:nvSpPr>
          <p:cNvPr id="4" name="TextBox 3">
            <a:extLst>
              <a:ext uri="{FF2B5EF4-FFF2-40B4-BE49-F238E27FC236}">
                <a16:creationId xmlns:a16="http://schemas.microsoft.com/office/drawing/2014/main" id="{4761A175-D429-9FC5-C152-38A91AAF776B}"/>
              </a:ext>
            </a:extLst>
          </p:cNvPr>
          <p:cNvSpPr txBox="1"/>
          <p:nvPr/>
        </p:nvSpPr>
        <p:spPr>
          <a:xfrm>
            <a:off x="611560" y="4594815"/>
            <a:ext cx="7920880" cy="1077218"/>
          </a:xfrm>
          <a:prstGeom prst="rect">
            <a:avLst/>
          </a:prstGeom>
          <a:noFill/>
          <a:ln>
            <a:noFill/>
          </a:ln>
        </p:spPr>
        <p:txBody>
          <a:bodyPr wrap="square" rtlCol="0">
            <a:spAutoFit/>
          </a:bodyPr>
          <a:lstStyle/>
          <a:p>
            <a:r>
              <a:rPr lang="en-US" sz="1600" dirty="0">
                <a:latin typeface="+mj-lt"/>
              </a:rPr>
              <a:t>Abstraction: reducing something to a set of essential characteristics</a:t>
            </a:r>
          </a:p>
          <a:p>
            <a:endParaRPr lang="en-US" sz="1600" dirty="0">
              <a:latin typeface="+mj-lt"/>
            </a:endParaRPr>
          </a:p>
          <a:p>
            <a:r>
              <a:rPr lang="en-US" sz="1600" dirty="0">
                <a:latin typeface="+mj-lt"/>
              </a:rPr>
              <a:t>Virtual Machine products: VMware, QEMU/KVM, Virtual Box, Parallels, MS Hyper-V, Xen</a:t>
            </a:r>
          </a:p>
        </p:txBody>
      </p:sp>
      <p:sp>
        <p:nvSpPr>
          <p:cNvPr id="5" name="TextBox 4">
            <a:extLst>
              <a:ext uri="{FF2B5EF4-FFF2-40B4-BE49-F238E27FC236}">
                <a16:creationId xmlns:a16="http://schemas.microsoft.com/office/drawing/2014/main" id="{8F244C7D-CD58-0484-5C0A-701127572579}"/>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458303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1_20.pdf">
            <a:extLst>
              <a:ext uri="{FF2B5EF4-FFF2-40B4-BE49-F238E27FC236}">
                <a16:creationId xmlns:a16="http://schemas.microsoft.com/office/drawing/2014/main" id="{DFBAC6EB-964C-7451-12CF-E63648F0DB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101879"/>
            <a:ext cx="6396037" cy="4323109"/>
          </a:xfrm>
          <a:prstGeom prst="rect">
            <a:avLst/>
          </a:prstGeom>
          <a:noFill/>
          <a:ln>
            <a:noFill/>
          </a:ln>
        </p:spPr>
      </p:pic>
      <p:sp>
        <p:nvSpPr>
          <p:cNvPr id="5" name="TextBox 4">
            <a:extLst>
              <a:ext uri="{FF2B5EF4-FFF2-40B4-BE49-F238E27FC236}">
                <a16:creationId xmlns:a16="http://schemas.microsoft.com/office/drawing/2014/main" id="{0F09D609-D317-7E6A-9AC3-6F6CF7C7C1AB}"/>
              </a:ext>
            </a:extLst>
          </p:cNvPr>
          <p:cNvSpPr txBox="1"/>
          <p:nvPr/>
        </p:nvSpPr>
        <p:spPr>
          <a:xfrm>
            <a:off x="1475656" y="5494511"/>
            <a:ext cx="1531188" cy="523220"/>
          </a:xfrm>
          <a:prstGeom prst="rect">
            <a:avLst/>
          </a:prstGeom>
          <a:noFill/>
        </p:spPr>
        <p:txBody>
          <a:bodyPr wrap="square" rtlCol="0">
            <a:spAutoFit/>
          </a:bodyPr>
          <a:lstStyle/>
          <a:p>
            <a:pPr algn="ctr"/>
            <a:r>
              <a:rPr lang="en-US" sz="1400" dirty="0"/>
              <a:t>Conventional     machine</a:t>
            </a:r>
          </a:p>
        </p:txBody>
      </p:sp>
      <p:sp>
        <p:nvSpPr>
          <p:cNvPr id="6" name="TextBox 5">
            <a:extLst>
              <a:ext uri="{FF2B5EF4-FFF2-40B4-BE49-F238E27FC236}">
                <a16:creationId xmlns:a16="http://schemas.microsoft.com/office/drawing/2014/main" id="{AB3EAE52-79D6-A10A-05CC-83F93BAA7A3B}"/>
              </a:ext>
            </a:extLst>
          </p:cNvPr>
          <p:cNvSpPr txBox="1"/>
          <p:nvPr/>
        </p:nvSpPr>
        <p:spPr>
          <a:xfrm>
            <a:off x="5724128" y="5493512"/>
            <a:ext cx="1368152" cy="523220"/>
          </a:xfrm>
          <a:prstGeom prst="rect">
            <a:avLst/>
          </a:prstGeom>
          <a:noFill/>
        </p:spPr>
        <p:txBody>
          <a:bodyPr wrap="square" rtlCol="0">
            <a:spAutoFit/>
          </a:bodyPr>
          <a:lstStyle/>
          <a:p>
            <a:pPr algn="ctr"/>
            <a:r>
              <a:rPr lang="en-US" sz="1400" dirty="0"/>
              <a:t>Virtualized machine</a:t>
            </a:r>
          </a:p>
        </p:txBody>
      </p:sp>
      <p:sp>
        <p:nvSpPr>
          <p:cNvPr id="9" name="Title 1">
            <a:extLst>
              <a:ext uri="{FF2B5EF4-FFF2-40B4-BE49-F238E27FC236}">
                <a16:creationId xmlns:a16="http://schemas.microsoft.com/office/drawing/2014/main" id="{CDE23FD4-9F8A-F981-1CCC-47095B4A1103}"/>
              </a:ext>
            </a:extLst>
          </p:cNvPr>
          <p:cNvSpPr>
            <a:spLocks noGrp="1"/>
          </p:cNvSpPr>
          <p:nvPr>
            <p:ph type="title"/>
          </p:nvPr>
        </p:nvSpPr>
        <p:spPr>
          <a:xfrm>
            <a:off x="457200" y="199327"/>
            <a:ext cx="8229600" cy="590349"/>
          </a:xfrm>
        </p:spPr>
        <p:txBody>
          <a:bodyPr lIns="0" tIns="18000" rIns="0" bIns="18000" anchor="ctr" anchorCtr="0">
            <a:spAutoFit/>
          </a:bodyPr>
          <a:lstStyle/>
          <a:p>
            <a:r>
              <a:rPr lang="en-US" noProof="0" dirty="0"/>
              <a:t>Virtualization</a:t>
            </a:r>
          </a:p>
        </p:txBody>
      </p:sp>
      <p:sp>
        <p:nvSpPr>
          <p:cNvPr id="11" name="TextBox 10">
            <a:extLst>
              <a:ext uri="{FF2B5EF4-FFF2-40B4-BE49-F238E27FC236}">
                <a16:creationId xmlns:a16="http://schemas.microsoft.com/office/drawing/2014/main" id="{8959344C-4E1A-EB9B-3D2B-740D89384824}"/>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64527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89702"/>
            <a:ext cx="8229600" cy="590349"/>
          </a:xfrm>
        </p:spPr>
        <p:txBody>
          <a:bodyPr lIns="0" tIns="18000" rIns="0" bIns="18000" anchor="ctr" anchorCtr="0">
            <a:spAutoFit/>
          </a:bodyPr>
          <a:lstStyle/>
          <a:p>
            <a:r>
              <a:rPr lang="en-US" noProof="0" dirty="0"/>
              <a:t>Strategies </a:t>
            </a:r>
            <a:r>
              <a:rPr lang="en-US" sz="2800" noProof="0" dirty="0"/>
              <a:t>(1 of 2)</a:t>
            </a:r>
            <a:endParaRPr lang="en-US" sz="4400" noProof="0" dirty="0"/>
          </a:p>
        </p:txBody>
      </p:sp>
      <p:sp>
        <p:nvSpPr>
          <p:cNvPr id="2" name="Content Placeholder 1"/>
          <p:cNvSpPr>
            <a:spLocks noGrp="1"/>
          </p:cNvSpPr>
          <p:nvPr>
            <p:ph sz="quarter" idx="13"/>
          </p:nvPr>
        </p:nvSpPr>
        <p:spPr>
          <a:xfrm>
            <a:off x="457200" y="1447542"/>
            <a:ext cx="8229600" cy="3745059"/>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The 2010 Australian Signals Directorate (</a:t>
            </a:r>
            <a:r>
              <a:rPr lang="en-US" spc="-300" noProof="0" dirty="0">
                <a:latin typeface="Arial" panose="020B0604020202020204" pitchFamily="34" charset="0"/>
                <a:cs typeface="Arial" panose="020B0604020202020204" pitchFamily="34" charset="0"/>
              </a:rPr>
              <a:t>A S </a:t>
            </a:r>
            <a:r>
              <a:rPr lang="en-US" noProof="0" dirty="0">
                <a:latin typeface="Arial" panose="020B0604020202020204" pitchFamily="34" charset="0"/>
                <a:cs typeface="Arial" panose="020B0604020202020204" pitchFamily="34" charset="0"/>
              </a:rPr>
              <a:t>D) lists the </a:t>
            </a:r>
            <a:r>
              <a:rPr lang="en-US" noProof="0" dirty="0">
                <a:latin typeface="Arial" panose="020B0604020202020204" pitchFamily="34" charset="0"/>
                <a:cs typeface="Arial" panose="020B0604020202020204" pitchFamily="34" charset="0"/>
                <a:hlinkClick r:id="rId3"/>
              </a:rPr>
              <a:t>“</a:t>
            </a:r>
            <a:r>
              <a:rPr lang="en-US" kern="1200" noProof="0" dirty="0">
                <a:solidFill>
                  <a:schemeClr val="tx1"/>
                </a:solidFill>
                <a:latin typeface="Arial" panose="020B0604020202020204" pitchFamily="34" charset="0"/>
                <a:cs typeface="Arial" panose="020B0604020202020204" pitchFamily="34" charset="0"/>
                <a:hlinkClick r:id="rId3"/>
              </a:rPr>
              <a:t>Strategies to Mitigate Cyber Security Incidents</a:t>
            </a:r>
            <a:r>
              <a:rPr lang="en-US" noProof="0" dirty="0">
                <a:latin typeface="Arial" panose="020B0604020202020204" pitchFamily="34" charset="0"/>
                <a:cs typeface="Arial" panose="020B0604020202020204" pitchFamily="34" charset="0"/>
                <a:hlinkClick r:id="rId3"/>
              </a:rPr>
              <a:t>”</a:t>
            </a:r>
            <a:endParaRPr lang="en-US" noProof="0" dirty="0">
              <a:latin typeface="Arial" panose="020B0604020202020204" pitchFamily="34" charset="0"/>
              <a:cs typeface="Arial" panose="020B0604020202020204" pitchFamily="34" charset="0"/>
            </a:endParaRPr>
          </a:p>
          <a:p>
            <a:pPr marL="342900" indent="-342900">
              <a:spcBef>
                <a:spcPts val="600"/>
              </a:spcBef>
            </a:pPr>
            <a:r>
              <a:rPr lang="en-US" noProof="0" dirty="0">
                <a:latin typeface="Arial" panose="020B0604020202020204" pitchFamily="34" charset="0"/>
                <a:cs typeface="Arial" panose="020B0604020202020204" pitchFamily="34" charset="0"/>
              </a:rPr>
              <a:t>At least 85% of the targeted cyber intrusions investigated by </a:t>
            </a:r>
            <a:r>
              <a:rPr lang="en-US" spc="-300" noProof="0" dirty="0">
                <a:latin typeface="Arial" panose="020B0604020202020204" pitchFamily="34" charset="0"/>
                <a:cs typeface="Arial" panose="020B0604020202020204" pitchFamily="34" charset="0"/>
              </a:rPr>
              <a:t>A S </a:t>
            </a:r>
            <a:r>
              <a:rPr lang="en-US" noProof="0" dirty="0">
                <a:latin typeface="Arial" panose="020B0604020202020204" pitchFamily="34" charset="0"/>
                <a:cs typeface="Arial" panose="020B0604020202020204" pitchFamily="34" charset="0"/>
              </a:rPr>
              <a:t>D would have been prevented</a:t>
            </a:r>
          </a:p>
          <a:p>
            <a:pPr marL="342900" indent="-342900">
              <a:spcBef>
                <a:spcPts val="600"/>
              </a:spcBef>
            </a:pPr>
            <a:r>
              <a:rPr lang="en-US" noProof="0" dirty="0">
                <a:latin typeface="Arial" panose="020B0604020202020204" pitchFamily="34" charset="0"/>
                <a:cs typeface="Arial" panose="020B0604020202020204" pitchFamily="34" charset="0"/>
              </a:rPr>
              <a:t>The four strategies for prevention are:</a:t>
            </a:r>
          </a:p>
          <a:p>
            <a:pPr marL="829818" lvl="1" indent="-342900"/>
            <a:r>
              <a:rPr lang="en-US" noProof="0" dirty="0">
                <a:latin typeface="Arial" panose="020B0604020202020204" pitchFamily="34" charset="0"/>
                <a:cs typeface="Arial" panose="020B0604020202020204" pitchFamily="34" charset="0"/>
              </a:rPr>
              <a:t>Allow-list approved applications</a:t>
            </a:r>
          </a:p>
          <a:p>
            <a:pPr marL="829818" lvl="1" indent="-342900"/>
            <a:r>
              <a:rPr lang="en-US" noProof="0" dirty="0">
                <a:latin typeface="Arial" panose="020B0604020202020204" pitchFamily="34" charset="0"/>
                <a:cs typeface="Arial" panose="020B0604020202020204" pitchFamily="34" charset="0"/>
              </a:rPr>
              <a:t>Patch third-party applications and operating system vulnerabilities</a:t>
            </a:r>
          </a:p>
          <a:p>
            <a:pPr marL="829818" lvl="1" indent="-342900"/>
            <a:r>
              <a:rPr lang="en-US" noProof="0" dirty="0">
                <a:latin typeface="Arial" panose="020B0604020202020204" pitchFamily="34" charset="0"/>
                <a:cs typeface="Arial" panose="020B0604020202020204" pitchFamily="34" charset="0"/>
              </a:rPr>
              <a:t>Restrict administrative privileges</a:t>
            </a:r>
          </a:p>
        </p:txBody>
      </p:sp>
    </p:spTree>
    <p:extLst>
      <p:ext uri="{BB962C8B-B14F-4D97-AF65-F5344CB8AC3E}">
        <p14:creationId xmlns:p14="http://schemas.microsoft.com/office/powerpoint/2010/main" val="1348958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Hypervisor</a:t>
            </a:r>
          </a:p>
        </p:txBody>
      </p:sp>
      <p:sp>
        <p:nvSpPr>
          <p:cNvPr id="3" name="Content Placeholder 2"/>
          <p:cNvSpPr>
            <a:spLocks noGrp="1"/>
          </p:cNvSpPr>
          <p:nvPr>
            <p:ph sz="quarter" idx="13"/>
          </p:nvPr>
        </p:nvSpPr>
        <p:spPr>
          <a:xfrm>
            <a:off x="457200" y="1003309"/>
            <a:ext cx="8229600" cy="4114391"/>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Software that sits between the hardware and the </a:t>
            </a:r>
            <a:r>
              <a:rPr lang="en-US" spc="-300" noProof="0" dirty="0">
                <a:latin typeface="Arial" panose="020B0604020202020204" pitchFamily="34" charset="0"/>
                <a:cs typeface="Arial" panose="020B0604020202020204" pitchFamily="34" charset="0"/>
              </a:rPr>
              <a:t>V M </a:t>
            </a:r>
            <a:r>
              <a:rPr lang="en-US" noProof="0" dirty="0">
                <a:latin typeface="Arial" panose="020B0604020202020204" pitchFamily="34" charset="0"/>
                <a:cs typeface="Arial" panose="020B0604020202020204" pitchFamily="34" charset="0"/>
              </a:rPr>
              <a:t>s</a:t>
            </a:r>
          </a:p>
          <a:p>
            <a:pPr marL="342900" indent="-342900">
              <a:spcBef>
                <a:spcPts val="600"/>
              </a:spcBef>
            </a:pPr>
            <a:r>
              <a:rPr lang="en-US" noProof="0" dirty="0">
                <a:latin typeface="Arial" panose="020B0604020202020204" pitchFamily="34" charset="0"/>
                <a:cs typeface="Arial" panose="020B0604020202020204" pitchFamily="34" charset="0"/>
              </a:rPr>
              <a:t>Acts as a resource broker</a:t>
            </a:r>
          </a:p>
          <a:p>
            <a:pPr marL="342900" indent="-342900">
              <a:spcBef>
                <a:spcPts val="600"/>
              </a:spcBef>
            </a:pPr>
            <a:r>
              <a:rPr lang="en-US" noProof="0" dirty="0">
                <a:latin typeface="Arial" panose="020B0604020202020204" pitchFamily="34" charset="0"/>
                <a:cs typeface="Arial" panose="020B0604020202020204" pitchFamily="34" charset="0"/>
              </a:rPr>
              <a:t>It allows multiple </a:t>
            </a:r>
            <a:r>
              <a:rPr lang="en-US" spc="-300" noProof="0" dirty="0">
                <a:latin typeface="Arial" panose="020B0604020202020204" pitchFamily="34" charset="0"/>
                <a:cs typeface="Arial" panose="020B0604020202020204" pitchFamily="34" charset="0"/>
              </a:rPr>
              <a:t>V M </a:t>
            </a:r>
            <a:r>
              <a:rPr lang="en-US" noProof="0" dirty="0">
                <a:latin typeface="Arial" panose="020B0604020202020204" pitchFamily="34" charset="0"/>
                <a:cs typeface="Arial" panose="020B0604020202020204" pitchFamily="34" charset="0"/>
              </a:rPr>
              <a:t>s to safely coexist on a single physical server host and share that host’s resources</a:t>
            </a:r>
          </a:p>
          <a:p>
            <a:pPr marL="342900" indent="-342900">
              <a:spcBef>
                <a:spcPts val="600"/>
              </a:spcBef>
            </a:pPr>
            <a:r>
              <a:rPr lang="en-US" noProof="0" dirty="0">
                <a:latin typeface="Arial" panose="020B0604020202020204" pitchFamily="34" charset="0"/>
                <a:cs typeface="Arial" panose="020B0604020202020204" pitchFamily="34" charset="0"/>
              </a:rPr>
              <a:t>Virtualizing software provides abstraction of all physical resources and thus enables multiple computing stacks, called virtual machines, to be run on a single physical host</a:t>
            </a:r>
          </a:p>
          <a:p>
            <a:pPr marL="342900" indent="-342900">
              <a:spcBef>
                <a:spcPts val="600"/>
              </a:spcBef>
            </a:pPr>
            <a:r>
              <a:rPr lang="en-US" noProof="0" dirty="0">
                <a:latin typeface="Arial" panose="020B0604020202020204" pitchFamily="34" charset="0"/>
                <a:cs typeface="Arial" panose="020B0604020202020204" pitchFamily="34" charset="0"/>
              </a:rPr>
              <a:t>Each </a:t>
            </a:r>
            <a:r>
              <a:rPr lang="en-US" spc="-300" noProof="0" dirty="0">
                <a:latin typeface="Arial" panose="020B0604020202020204" pitchFamily="34" charset="0"/>
                <a:cs typeface="Arial" panose="020B0604020202020204" pitchFamily="34" charset="0"/>
              </a:rPr>
              <a:t>V </a:t>
            </a:r>
            <a:r>
              <a:rPr lang="en-US" noProof="0" dirty="0">
                <a:latin typeface="Arial" panose="020B0604020202020204" pitchFamily="34" charset="0"/>
                <a:cs typeface="Arial" panose="020B0604020202020204" pitchFamily="34" charset="0"/>
              </a:rPr>
              <a:t>M includes an </a:t>
            </a:r>
            <a:r>
              <a:rPr lang="en-US" spc="-300" noProof="0" dirty="0">
                <a:latin typeface="Arial" panose="020B0604020202020204" pitchFamily="34" charset="0"/>
                <a:cs typeface="Arial" panose="020B0604020202020204" pitchFamily="34" charset="0"/>
              </a:rPr>
              <a:t>O </a:t>
            </a:r>
            <a:r>
              <a:rPr lang="en-US" noProof="0" dirty="0">
                <a:latin typeface="Arial" panose="020B0604020202020204" pitchFamily="34" charset="0"/>
                <a:cs typeface="Arial" panose="020B0604020202020204" pitchFamily="34" charset="0"/>
              </a:rPr>
              <a:t>S, called the guest </a:t>
            </a:r>
            <a:r>
              <a:rPr lang="en-US" spc="-300" noProof="0" dirty="0">
                <a:latin typeface="Arial" panose="020B0604020202020204" pitchFamily="34" charset="0"/>
                <a:cs typeface="Arial" panose="020B0604020202020204" pitchFamily="34" charset="0"/>
              </a:rPr>
              <a:t>O </a:t>
            </a:r>
            <a:r>
              <a:rPr lang="en-US" noProof="0" dirty="0">
                <a:latin typeface="Arial" panose="020B0604020202020204" pitchFamily="34" charset="0"/>
                <a:cs typeface="Arial" panose="020B0604020202020204" pitchFamily="34" charset="0"/>
              </a:rPr>
              <a:t>S</a:t>
            </a:r>
          </a:p>
          <a:p>
            <a:pPr marL="829818" lvl="1" indent="-342900"/>
            <a:r>
              <a:rPr lang="en-US" noProof="0" dirty="0">
                <a:latin typeface="Arial" panose="020B0604020202020204" pitchFamily="34" charset="0"/>
                <a:cs typeface="Arial" panose="020B0604020202020204" pitchFamily="34" charset="0"/>
              </a:rPr>
              <a:t>This </a:t>
            </a:r>
            <a:r>
              <a:rPr lang="en-US" spc="-300" noProof="0" dirty="0">
                <a:latin typeface="Arial" panose="020B0604020202020204" pitchFamily="34" charset="0"/>
                <a:cs typeface="Arial" panose="020B0604020202020204" pitchFamily="34" charset="0"/>
              </a:rPr>
              <a:t>O </a:t>
            </a:r>
            <a:r>
              <a:rPr lang="en-US" noProof="0" dirty="0">
                <a:latin typeface="Arial" panose="020B0604020202020204" pitchFamily="34" charset="0"/>
                <a:cs typeface="Arial" panose="020B0604020202020204" pitchFamily="34" charset="0"/>
              </a:rPr>
              <a:t>S may be the same as the host </a:t>
            </a:r>
            <a:r>
              <a:rPr lang="en-US" spc="-300" noProof="0" dirty="0">
                <a:latin typeface="Arial" panose="020B0604020202020204" pitchFamily="34" charset="0"/>
                <a:cs typeface="Arial" panose="020B0604020202020204" pitchFamily="34" charset="0"/>
              </a:rPr>
              <a:t>O </a:t>
            </a:r>
            <a:r>
              <a:rPr lang="en-US" noProof="0" dirty="0">
                <a:latin typeface="Arial" panose="020B0604020202020204" pitchFamily="34" charset="0"/>
                <a:cs typeface="Arial" panose="020B0604020202020204" pitchFamily="34" charset="0"/>
              </a:rPr>
              <a:t>S, if present, or a different one</a:t>
            </a:r>
          </a:p>
        </p:txBody>
      </p:sp>
    </p:spTree>
    <p:extLst>
      <p:ext uri="{BB962C8B-B14F-4D97-AF65-F5344CB8AC3E}">
        <p14:creationId xmlns:p14="http://schemas.microsoft.com/office/powerpoint/2010/main" val="1862122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Hypervisor Functions</a:t>
            </a:r>
          </a:p>
        </p:txBody>
      </p:sp>
      <p:sp>
        <p:nvSpPr>
          <p:cNvPr id="3" name="Content Placeholder 2"/>
          <p:cNvSpPr>
            <a:spLocks noGrp="1"/>
          </p:cNvSpPr>
          <p:nvPr>
            <p:ph sz="quarter" idx="13"/>
          </p:nvPr>
        </p:nvSpPr>
        <p:spPr>
          <a:xfrm>
            <a:off x="457200" y="1005091"/>
            <a:ext cx="8229600" cy="3745059"/>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The principal functions performed by a hypervisor are:</a:t>
            </a:r>
          </a:p>
          <a:p>
            <a:pPr marL="829818" lvl="1" indent="-342900"/>
            <a:r>
              <a:rPr lang="en-US" noProof="0" dirty="0">
                <a:latin typeface="Arial" panose="020B0604020202020204" pitchFamily="34" charset="0"/>
                <a:cs typeface="Arial" panose="020B0604020202020204" pitchFamily="34" charset="0"/>
              </a:rPr>
              <a:t>Execution management of </a:t>
            </a:r>
            <a:r>
              <a:rPr lang="en-US" spc="-300" noProof="0" dirty="0">
                <a:latin typeface="Arial" panose="020B0604020202020204" pitchFamily="34" charset="0"/>
                <a:cs typeface="Arial" panose="020B0604020202020204" pitchFamily="34" charset="0"/>
              </a:rPr>
              <a:t>V M </a:t>
            </a:r>
            <a:r>
              <a:rPr lang="en-US" noProof="0" dirty="0">
                <a:latin typeface="Arial" panose="020B0604020202020204" pitchFamily="34" charset="0"/>
                <a:cs typeface="Arial" panose="020B0604020202020204" pitchFamily="34" charset="0"/>
              </a:rPr>
              <a:t>s</a:t>
            </a:r>
          </a:p>
          <a:p>
            <a:pPr marL="829818" lvl="1" indent="-342900"/>
            <a:r>
              <a:rPr lang="en-US" noProof="0" dirty="0">
                <a:latin typeface="Arial" panose="020B0604020202020204" pitchFamily="34" charset="0"/>
                <a:cs typeface="Arial" panose="020B0604020202020204" pitchFamily="34" charset="0"/>
              </a:rPr>
              <a:t>Device emulation and access control</a:t>
            </a:r>
          </a:p>
          <a:p>
            <a:pPr marL="829818" lvl="1" indent="-342900"/>
            <a:r>
              <a:rPr lang="en-US" noProof="0" dirty="0">
                <a:latin typeface="Arial" panose="020B0604020202020204" pitchFamily="34" charset="0"/>
                <a:cs typeface="Arial" panose="020B0604020202020204" pitchFamily="34" charset="0"/>
              </a:rPr>
              <a:t>Execution of privileged operations by hypervisor for guest </a:t>
            </a:r>
            <a:r>
              <a:rPr lang="en-US" spc="-300" noProof="0" dirty="0">
                <a:latin typeface="Arial" panose="020B0604020202020204" pitchFamily="34" charset="0"/>
                <a:cs typeface="Arial" panose="020B0604020202020204" pitchFamily="34" charset="0"/>
              </a:rPr>
              <a:t>V M </a:t>
            </a:r>
            <a:r>
              <a:rPr lang="en-US" noProof="0" dirty="0">
                <a:latin typeface="Arial" panose="020B0604020202020204" pitchFamily="34" charset="0"/>
                <a:cs typeface="Arial" panose="020B0604020202020204" pitchFamily="34" charset="0"/>
              </a:rPr>
              <a:t>s</a:t>
            </a:r>
          </a:p>
          <a:p>
            <a:pPr marL="829818" lvl="1" indent="-342900"/>
            <a:r>
              <a:rPr lang="en-US" noProof="0" dirty="0">
                <a:latin typeface="Arial" panose="020B0604020202020204" pitchFamily="34" charset="0"/>
                <a:cs typeface="Arial" panose="020B0604020202020204" pitchFamily="34" charset="0"/>
              </a:rPr>
              <a:t>Management of </a:t>
            </a:r>
            <a:r>
              <a:rPr lang="en-US" spc="-300" noProof="0" dirty="0">
                <a:latin typeface="Arial" panose="020B0604020202020204" pitchFamily="34" charset="0"/>
                <a:cs typeface="Arial" panose="020B0604020202020204" pitchFamily="34" charset="0"/>
              </a:rPr>
              <a:t>V M </a:t>
            </a:r>
            <a:r>
              <a:rPr lang="en-US" noProof="0" dirty="0">
                <a:latin typeface="Arial" panose="020B0604020202020204" pitchFamily="34" charset="0"/>
                <a:cs typeface="Arial" panose="020B0604020202020204" pitchFamily="34" charset="0"/>
              </a:rPr>
              <a:t>s (also called </a:t>
            </a:r>
            <a:r>
              <a:rPr lang="en-US" spc="-300" noProof="0" dirty="0">
                <a:latin typeface="Arial" panose="020B0604020202020204" pitchFamily="34" charset="0"/>
                <a:cs typeface="Arial" panose="020B0604020202020204" pitchFamily="34" charset="0"/>
              </a:rPr>
              <a:t>V </a:t>
            </a:r>
            <a:r>
              <a:rPr lang="en-US" noProof="0" dirty="0">
                <a:latin typeface="Arial" panose="020B0604020202020204" pitchFamily="34" charset="0"/>
                <a:cs typeface="Arial" panose="020B0604020202020204" pitchFamily="34" charset="0"/>
              </a:rPr>
              <a:t>M lifecycle management)</a:t>
            </a:r>
          </a:p>
          <a:p>
            <a:pPr marL="829818" lvl="1" indent="-342900"/>
            <a:r>
              <a:rPr lang="en-US" noProof="0" dirty="0">
                <a:latin typeface="Arial" panose="020B0604020202020204" pitchFamily="34" charset="0"/>
                <a:cs typeface="Arial" panose="020B0604020202020204" pitchFamily="34" charset="0"/>
              </a:rPr>
              <a:t>Administration of hypervisor platform and hypervisor software</a:t>
            </a:r>
          </a:p>
        </p:txBody>
      </p:sp>
    </p:spTree>
    <p:extLst>
      <p:ext uri="{BB962C8B-B14F-4D97-AF65-F5344CB8AC3E}">
        <p14:creationId xmlns:p14="http://schemas.microsoft.com/office/powerpoint/2010/main" val="2933424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700"/>
            <a:ext cx="8229600" cy="590349"/>
          </a:xfrm>
        </p:spPr>
        <p:txBody>
          <a:bodyPr lIns="0" tIns="18000" rIns="0" bIns="18000" anchor="ctr" anchorCtr="0">
            <a:spAutoFit/>
          </a:bodyPr>
          <a:lstStyle/>
          <a:p>
            <a:r>
              <a:rPr lang="en-US" noProof="0" dirty="0"/>
              <a:t>Figure 12.2</a:t>
            </a:r>
          </a:p>
        </p:txBody>
      </p:sp>
      <p:sp>
        <p:nvSpPr>
          <p:cNvPr id="7" name="Content Placeholder 6">
            <a:extLst>
              <a:ext uri="{FF2B5EF4-FFF2-40B4-BE49-F238E27FC236}">
                <a16:creationId xmlns:a16="http://schemas.microsoft.com/office/drawing/2014/main" id="{42315D52-602C-6D5F-4ED2-E957878AA928}"/>
              </a:ext>
            </a:extLst>
          </p:cNvPr>
          <p:cNvSpPr>
            <a:spLocks noGrp="1"/>
          </p:cNvSpPr>
          <p:nvPr>
            <p:ph sz="quarter" idx="13"/>
          </p:nvPr>
        </p:nvSpPr>
        <p:spPr>
          <a:xfrm>
            <a:off x="457200" y="1019232"/>
            <a:ext cx="8229600" cy="405683"/>
          </a:xfrm>
        </p:spPr>
        <p:txBody>
          <a:bodyPr lIns="0" tIns="18000" rIns="0" bIns="18000" anchor="ctr" anchorCtr="0">
            <a:spAutoFit/>
          </a:bodyPr>
          <a:lstStyle/>
          <a:p>
            <a:pPr marL="432" indent="0">
              <a:buNone/>
            </a:pPr>
            <a:r>
              <a:rPr lang="en-US" noProof="0" dirty="0">
                <a:latin typeface="Arial" panose="020B0604020202020204" pitchFamily="34" charset="0"/>
                <a:cs typeface="Arial" panose="020B0604020202020204" pitchFamily="34" charset="0"/>
              </a:rPr>
              <a:t>Comparison of Virtual Machines and Containers</a:t>
            </a:r>
          </a:p>
        </p:txBody>
      </p:sp>
      <p:pic>
        <p:nvPicPr>
          <p:cNvPr id="9" name="Picture 8" descr="The figure consists of three parts labeled (a), (b), and (c) that illustrates diagrams that compare virtual machines and containers.&#10;Long description is available in notes, Press F6.">
            <a:extLst>
              <a:ext uri="{FF2B5EF4-FFF2-40B4-BE49-F238E27FC236}">
                <a16:creationId xmlns:a16="http://schemas.microsoft.com/office/drawing/2014/main" id="{163E2F70-CAC4-B925-1349-6187E5FCBEF5}"/>
              </a:ext>
            </a:extLst>
          </p:cNvPr>
          <p:cNvPicPr>
            <a:picLocks noChangeAspect="1"/>
          </p:cNvPicPr>
          <p:nvPr/>
        </p:nvPicPr>
        <p:blipFill>
          <a:blip r:embed="rId3"/>
          <a:stretch>
            <a:fillRect/>
          </a:stretch>
        </p:blipFill>
        <p:spPr>
          <a:xfrm>
            <a:off x="1778426" y="1609804"/>
            <a:ext cx="5587148" cy="4600917"/>
          </a:xfrm>
          <a:prstGeom prst="rect">
            <a:avLst/>
          </a:prstGeom>
        </p:spPr>
      </p:pic>
      <p:sp>
        <p:nvSpPr>
          <p:cNvPr id="3" name="TextBox 2">
            <a:extLst>
              <a:ext uri="{FF2B5EF4-FFF2-40B4-BE49-F238E27FC236}">
                <a16:creationId xmlns:a16="http://schemas.microsoft.com/office/drawing/2014/main" id="{3EE156D9-0E88-6373-AF80-46179C89FAF6}"/>
              </a:ext>
            </a:extLst>
          </p:cNvPr>
          <p:cNvSpPr txBox="1"/>
          <p:nvPr/>
        </p:nvSpPr>
        <p:spPr>
          <a:xfrm>
            <a:off x="7541812" y="2171489"/>
            <a:ext cx="1045597" cy="738664"/>
          </a:xfrm>
          <a:prstGeom prst="rect">
            <a:avLst/>
          </a:prstGeom>
          <a:noFill/>
        </p:spPr>
        <p:txBody>
          <a:bodyPr wrap="square" rtlCol="0">
            <a:spAutoFit/>
          </a:bodyPr>
          <a:lstStyle/>
          <a:p>
            <a:r>
              <a:rPr lang="en-US" dirty="0"/>
              <a:t>Used on client machines</a:t>
            </a:r>
          </a:p>
        </p:txBody>
      </p:sp>
      <p:sp>
        <p:nvSpPr>
          <p:cNvPr id="4" name="TextBox 3">
            <a:extLst>
              <a:ext uri="{FF2B5EF4-FFF2-40B4-BE49-F238E27FC236}">
                <a16:creationId xmlns:a16="http://schemas.microsoft.com/office/drawing/2014/main" id="{2E25D8DE-4D3B-CAF2-1B0A-E553FEBAE30E}"/>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438002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Virtualized Systems</a:t>
            </a:r>
          </a:p>
        </p:txBody>
      </p:sp>
      <p:sp>
        <p:nvSpPr>
          <p:cNvPr id="3" name="Content Placeholder 2"/>
          <p:cNvSpPr>
            <a:spLocks noGrp="1"/>
          </p:cNvSpPr>
          <p:nvPr>
            <p:ph sz="quarter" idx="13"/>
          </p:nvPr>
        </p:nvSpPr>
        <p:spPr>
          <a:xfrm>
            <a:off x="457200" y="1028729"/>
            <a:ext cx="8229600" cy="5160831"/>
          </a:xfrm>
        </p:spPr>
        <p:txBody>
          <a:bodyPr lIns="0" tIns="18000" rIns="0" bIns="18000" anchor="ctr" anchorCtr="0">
            <a:spAutoFit/>
          </a:bodyPr>
          <a:lstStyle/>
          <a:p>
            <a:pPr marL="342900" indent="-342900">
              <a:spcBef>
                <a:spcPts val="600"/>
              </a:spcBef>
            </a:pPr>
            <a:r>
              <a:rPr lang="en-US" sz="2200" noProof="0" dirty="0">
                <a:latin typeface="Arial" panose="020B0604020202020204" pitchFamily="34" charset="0"/>
                <a:cs typeface="Arial" panose="020B0604020202020204" pitchFamily="34" charset="0"/>
              </a:rPr>
              <a:t>In virtualized systems, the available hardware resources must be appropriately shared among the various guest </a:t>
            </a:r>
            <a:r>
              <a:rPr lang="en-US" sz="2200" spc="-300" noProof="0" dirty="0">
                <a:latin typeface="Arial" panose="020B0604020202020204" pitchFamily="34" charset="0"/>
                <a:cs typeface="Arial" panose="020B0604020202020204" pitchFamily="34" charset="0"/>
              </a:rPr>
              <a:t>O S </a:t>
            </a:r>
            <a:r>
              <a:rPr lang="en-US" sz="2200" noProof="0" dirty="0" err="1">
                <a:latin typeface="Arial" panose="020B0604020202020204" pitchFamily="34" charset="0"/>
                <a:cs typeface="Arial" panose="020B0604020202020204" pitchFamily="34" charset="0"/>
              </a:rPr>
              <a:t>s</a:t>
            </a:r>
            <a:endParaRPr lang="en-US" sz="2200" noProof="0" dirty="0">
              <a:latin typeface="Arial" panose="020B0604020202020204" pitchFamily="34" charset="0"/>
              <a:cs typeface="Arial" panose="020B0604020202020204" pitchFamily="34" charset="0"/>
            </a:endParaRPr>
          </a:p>
          <a:p>
            <a:pPr marL="342900" indent="-342900">
              <a:spcBef>
                <a:spcPts val="600"/>
              </a:spcBef>
            </a:pPr>
            <a:r>
              <a:rPr lang="en-US" sz="2200" noProof="0" dirty="0">
                <a:latin typeface="Arial" panose="020B0604020202020204" pitchFamily="34" charset="0"/>
                <a:cs typeface="Arial" panose="020B0604020202020204" pitchFamily="34" charset="0"/>
              </a:rPr>
              <a:t>These include </a:t>
            </a:r>
            <a:r>
              <a:rPr lang="en-US" sz="2200" spc="-300" noProof="0" dirty="0">
                <a:latin typeface="Arial" panose="020B0604020202020204" pitchFamily="34" charset="0"/>
                <a:cs typeface="Arial" panose="020B0604020202020204" pitchFamily="34" charset="0"/>
              </a:rPr>
              <a:t>C P </a:t>
            </a:r>
            <a:r>
              <a:rPr lang="en-US" sz="2200" noProof="0" dirty="0">
                <a:latin typeface="Arial" panose="020B0604020202020204" pitchFamily="34" charset="0"/>
                <a:cs typeface="Arial" panose="020B0604020202020204" pitchFamily="34" charset="0"/>
              </a:rPr>
              <a:t>U, memory, disk, network, and other attached devices</a:t>
            </a:r>
          </a:p>
          <a:p>
            <a:pPr marL="342900" indent="-342900">
              <a:spcBef>
                <a:spcPts val="600"/>
              </a:spcBef>
            </a:pPr>
            <a:r>
              <a:rPr lang="en-US" sz="2200" spc="-300" noProof="0" dirty="0">
                <a:latin typeface="Arial" panose="020B0604020202020204" pitchFamily="34" charset="0"/>
                <a:cs typeface="Arial" panose="020B0604020202020204" pitchFamily="34" charset="0"/>
              </a:rPr>
              <a:t>C P </a:t>
            </a:r>
            <a:r>
              <a:rPr lang="en-US" sz="2200" noProof="0" dirty="0">
                <a:latin typeface="Arial" panose="020B0604020202020204" pitchFamily="34" charset="0"/>
                <a:cs typeface="Arial" panose="020B0604020202020204" pitchFamily="34" charset="0"/>
              </a:rPr>
              <a:t>U and memory are generally partitioned between these, and scheduled as required</a:t>
            </a:r>
          </a:p>
          <a:p>
            <a:pPr marL="342900" indent="-342900">
              <a:spcBef>
                <a:spcPts val="600"/>
              </a:spcBef>
            </a:pPr>
            <a:r>
              <a:rPr lang="en-US" sz="2200" noProof="0" dirty="0">
                <a:latin typeface="Arial" panose="020B0604020202020204" pitchFamily="34" charset="0"/>
                <a:cs typeface="Arial" panose="020B0604020202020204" pitchFamily="34" charset="0"/>
              </a:rPr>
              <a:t>Disk storage may be partitioned, with each guest having exclusive use of some disk resources</a:t>
            </a:r>
          </a:p>
          <a:p>
            <a:pPr marL="342900" indent="-342900">
              <a:spcBef>
                <a:spcPts val="600"/>
              </a:spcBef>
            </a:pPr>
            <a:r>
              <a:rPr lang="en-US" sz="2200" noProof="0" dirty="0">
                <a:latin typeface="Arial" panose="020B0604020202020204" pitchFamily="34" charset="0"/>
                <a:cs typeface="Arial" panose="020B0604020202020204" pitchFamily="34" charset="0"/>
              </a:rPr>
              <a:t>Alternatively, a “virtual disk” may be created for each guest, which appears to it as a physical disk with a full file-system but is viewed externally as a single ”disk image” file on the underlying file-system</a:t>
            </a:r>
          </a:p>
          <a:p>
            <a:pPr marL="342900" indent="-342900">
              <a:spcBef>
                <a:spcPts val="600"/>
              </a:spcBef>
            </a:pPr>
            <a:r>
              <a:rPr lang="en-US" sz="2200" noProof="0" dirty="0">
                <a:latin typeface="Arial" panose="020B0604020202020204" pitchFamily="34" charset="0"/>
                <a:cs typeface="Arial" panose="020B0604020202020204" pitchFamily="34" charset="0"/>
              </a:rPr>
              <a:t>Attached devices such as optical disks or </a:t>
            </a:r>
            <a:r>
              <a:rPr lang="en-US" sz="2200" spc="-300" noProof="0" dirty="0">
                <a:latin typeface="Arial" panose="020B0604020202020204" pitchFamily="34" charset="0"/>
                <a:cs typeface="Arial" panose="020B0604020202020204" pitchFamily="34" charset="0"/>
              </a:rPr>
              <a:t>U S </a:t>
            </a:r>
            <a:r>
              <a:rPr lang="en-US" sz="2200" noProof="0" dirty="0">
                <a:latin typeface="Arial" panose="020B0604020202020204" pitchFamily="34" charset="0"/>
                <a:cs typeface="Arial" panose="020B0604020202020204" pitchFamily="34" charset="0"/>
              </a:rPr>
              <a:t>B devices are generally allocated to a single guest </a:t>
            </a:r>
            <a:r>
              <a:rPr lang="en-US" sz="2200" spc="-300" noProof="0" dirty="0">
                <a:latin typeface="Arial" panose="020B0604020202020204" pitchFamily="34" charset="0"/>
                <a:cs typeface="Arial" panose="020B0604020202020204" pitchFamily="34" charset="0"/>
              </a:rPr>
              <a:t>O </a:t>
            </a:r>
            <a:r>
              <a:rPr lang="en-US" sz="2200" noProof="0" dirty="0">
                <a:latin typeface="Arial" panose="020B0604020202020204" pitchFamily="34" charset="0"/>
                <a:cs typeface="Arial" panose="020B0604020202020204" pitchFamily="34" charset="0"/>
              </a:rPr>
              <a:t>S at a time</a:t>
            </a:r>
          </a:p>
        </p:txBody>
      </p:sp>
    </p:spTree>
    <p:extLst>
      <p:ext uri="{BB962C8B-B14F-4D97-AF65-F5344CB8AC3E}">
        <p14:creationId xmlns:p14="http://schemas.microsoft.com/office/powerpoint/2010/main" val="1630758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29600" cy="590349"/>
          </a:xfrm>
        </p:spPr>
        <p:txBody>
          <a:bodyPr lIns="0" tIns="18000" rIns="0" bIns="18000" anchor="ctr" anchorCtr="0">
            <a:spAutoFit/>
          </a:bodyPr>
          <a:lstStyle/>
          <a:p>
            <a:r>
              <a:rPr lang="en-US" noProof="0" dirty="0"/>
              <a:t>Software-Defined Networks (</a:t>
            </a:r>
            <a:r>
              <a:rPr lang="en-US" spc="-500" noProof="0" dirty="0"/>
              <a:t>S D N </a:t>
            </a:r>
            <a:r>
              <a:rPr lang="en-US" noProof="0" dirty="0"/>
              <a:t>s)</a:t>
            </a:r>
          </a:p>
        </p:txBody>
      </p:sp>
      <p:sp>
        <p:nvSpPr>
          <p:cNvPr id="3" name="Content Placeholder 2"/>
          <p:cNvSpPr>
            <a:spLocks noGrp="1"/>
          </p:cNvSpPr>
          <p:nvPr>
            <p:ph sz="quarter" idx="13"/>
          </p:nvPr>
        </p:nvSpPr>
        <p:spPr>
          <a:xfrm>
            <a:off x="457200" y="1042156"/>
            <a:ext cx="8229600" cy="5037721"/>
          </a:xfrm>
        </p:spPr>
        <p:txBody>
          <a:bodyPr wrap="square" lIns="0" tIns="18000" rIns="0" bIns="18000" anchor="ctr" anchorCtr="0">
            <a:spAutoFit/>
          </a:bodyPr>
          <a:lstStyle/>
          <a:p>
            <a:pPr marL="342900" indent="-342900">
              <a:spcBef>
                <a:spcPts val="600"/>
              </a:spcBef>
            </a:pPr>
            <a:r>
              <a:rPr lang="en-US" sz="2000" spc="-250" noProof="0" dirty="0">
                <a:latin typeface="Arial" panose="020B0604020202020204" pitchFamily="34" charset="0"/>
                <a:cs typeface="Arial" panose="020B0604020202020204" pitchFamily="34" charset="0"/>
              </a:rPr>
              <a:t>S D N </a:t>
            </a:r>
            <a:r>
              <a:rPr lang="en-US" sz="2000" noProof="0" dirty="0">
                <a:latin typeface="Arial" panose="020B0604020202020204" pitchFamily="34" charset="0"/>
                <a:cs typeface="Arial" panose="020B0604020202020204" pitchFamily="34" charset="0"/>
              </a:rPr>
              <a:t>s enable network segments to logically span multiple servers within and between data centers, while using the same underlying physical network</a:t>
            </a:r>
          </a:p>
          <a:p>
            <a:pPr marL="342900" indent="-342900">
              <a:spcBef>
                <a:spcPts val="600"/>
              </a:spcBef>
            </a:pPr>
            <a:r>
              <a:rPr lang="en-US" sz="2000" noProof="0" dirty="0">
                <a:latin typeface="Arial" panose="020B0604020202020204" pitchFamily="34" charset="0"/>
                <a:cs typeface="Arial" panose="020B0604020202020204" pitchFamily="34" charset="0"/>
              </a:rPr>
              <a:t>There are several possible approaches to providing </a:t>
            </a:r>
            <a:r>
              <a:rPr lang="en-US" sz="2000" spc="-250" noProof="0" dirty="0">
                <a:latin typeface="Arial" panose="020B0604020202020204" pitchFamily="34" charset="0"/>
                <a:cs typeface="Arial" panose="020B0604020202020204" pitchFamily="34" charset="0"/>
              </a:rPr>
              <a:t>S D N </a:t>
            </a:r>
            <a:r>
              <a:rPr lang="en-US" sz="2000" noProof="0" dirty="0">
                <a:latin typeface="Arial" panose="020B0604020202020204" pitchFamily="34" charset="0"/>
                <a:cs typeface="Arial" panose="020B0604020202020204" pitchFamily="34" charset="0"/>
              </a:rPr>
              <a:t>s, including the use of overlay networks</a:t>
            </a:r>
          </a:p>
          <a:p>
            <a:pPr marL="829818" lvl="1" indent="-342900"/>
            <a:r>
              <a:rPr lang="en-US" sz="2000" noProof="0" dirty="0">
                <a:latin typeface="Arial" panose="020B0604020202020204" pitchFamily="34" charset="0"/>
                <a:cs typeface="Arial" panose="020B0604020202020204" pitchFamily="34" charset="0"/>
              </a:rPr>
              <a:t>These abstract all layer 2 and 3 addresses from the underlying physical network into whatever logical network structure is required</a:t>
            </a:r>
          </a:p>
          <a:p>
            <a:pPr marL="829818" lvl="1" indent="-342900"/>
            <a:r>
              <a:rPr lang="en-US" sz="2000" noProof="0" dirty="0">
                <a:latin typeface="Arial" panose="020B0604020202020204" pitchFamily="34" charset="0"/>
                <a:cs typeface="Arial" panose="020B0604020202020204" pitchFamily="34" charset="0"/>
              </a:rPr>
              <a:t>This structure can be easily changed and extended as needed</a:t>
            </a:r>
          </a:p>
          <a:p>
            <a:pPr marL="829818" lvl="1" indent="-342900"/>
            <a:r>
              <a:rPr lang="en-US" sz="2000" noProof="0" dirty="0">
                <a:latin typeface="Arial" panose="020B0604020202020204" pitchFamily="34" charset="0"/>
                <a:cs typeface="Arial" panose="020B0604020202020204" pitchFamily="34" charset="0"/>
              </a:rPr>
              <a:t>The </a:t>
            </a:r>
            <a:r>
              <a:rPr lang="en-US" sz="2000" spc="-250" noProof="0" dirty="0">
                <a:latin typeface="Arial" panose="020B0604020202020204" pitchFamily="34" charset="0"/>
                <a:cs typeface="Arial" panose="020B0604020202020204" pitchFamily="34" charset="0"/>
              </a:rPr>
              <a:t>I E T </a:t>
            </a:r>
            <a:r>
              <a:rPr lang="en-US" sz="2000" noProof="0" dirty="0">
                <a:latin typeface="Arial" panose="020B0604020202020204" pitchFamily="34" charset="0"/>
                <a:cs typeface="Arial" panose="020B0604020202020204" pitchFamily="34" charset="0"/>
              </a:rPr>
              <a:t>F standard </a:t>
            </a:r>
            <a:r>
              <a:rPr lang="en-US" sz="2000" spc="-250" noProof="0" dirty="0">
                <a:latin typeface="Arial" panose="020B0604020202020204" pitchFamily="34" charset="0"/>
                <a:cs typeface="Arial" panose="020B0604020202020204" pitchFamily="34" charset="0"/>
              </a:rPr>
              <a:t>D O V </a:t>
            </a:r>
            <a:r>
              <a:rPr lang="en-US" sz="2000" noProof="0" dirty="0">
                <a:latin typeface="Arial" panose="020B0604020202020204" pitchFamily="34" charset="0"/>
                <a:cs typeface="Arial" panose="020B0604020202020204" pitchFamily="34" charset="0"/>
              </a:rPr>
              <a:t>E (Distributed Overlay Virtual Network) which uses </a:t>
            </a:r>
            <a:r>
              <a:rPr lang="en-US" sz="2000" spc="-250" noProof="0" dirty="0">
                <a:latin typeface="Arial" panose="020B0604020202020204" pitchFamily="34" charset="0"/>
                <a:cs typeface="Arial" panose="020B0604020202020204" pitchFamily="34" charset="0"/>
              </a:rPr>
              <a:t>V X L A </a:t>
            </a:r>
            <a:r>
              <a:rPr lang="en-US" sz="2000" noProof="0" dirty="0">
                <a:latin typeface="Arial" panose="020B0604020202020204" pitchFamily="34" charset="0"/>
                <a:cs typeface="Arial" panose="020B0604020202020204" pitchFamily="34" charset="0"/>
              </a:rPr>
              <a:t>N (Virtual Extended Local Area Network) can be used to implement such an overlay network</a:t>
            </a:r>
          </a:p>
          <a:p>
            <a:pPr marL="829818" lvl="1" indent="-342900"/>
            <a:r>
              <a:rPr lang="en-US" sz="2000" noProof="0" dirty="0">
                <a:latin typeface="Arial" panose="020B0604020202020204" pitchFamily="34" charset="0"/>
                <a:cs typeface="Arial" panose="020B0604020202020204" pitchFamily="34" charset="0"/>
              </a:rPr>
              <a:t>With this flexible structure, it is possible to locate virtual servers, virtual </a:t>
            </a:r>
            <a:r>
              <a:rPr lang="en-US" sz="2000" spc="-250" noProof="0" dirty="0">
                <a:latin typeface="Arial" panose="020B0604020202020204" pitchFamily="34" charset="0"/>
                <a:cs typeface="Arial" panose="020B0604020202020204" pitchFamily="34" charset="0"/>
              </a:rPr>
              <a:t>I D S </a:t>
            </a:r>
            <a:r>
              <a:rPr lang="en-US" sz="2000" noProof="0" dirty="0" err="1">
                <a:latin typeface="Arial" panose="020B0604020202020204" pitchFamily="34" charset="0"/>
                <a:cs typeface="Arial" panose="020B0604020202020204" pitchFamily="34" charset="0"/>
              </a:rPr>
              <a:t>s</a:t>
            </a:r>
            <a:r>
              <a:rPr lang="en-US" sz="2000" noProof="0" dirty="0">
                <a:latin typeface="Arial" panose="020B0604020202020204" pitchFamily="34" charset="0"/>
                <a:cs typeface="Arial" panose="020B0604020202020204" pitchFamily="34" charset="0"/>
              </a:rPr>
              <a:t>, and virtual firewalls anywhere within the network as required</a:t>
            </a:r>
          </a:p>
        </p:txBody>
      </p:sp>
    </p:spTree>
    <p:extLst>
      <p:ext uri="{BB962C8B-B14F-4D97-AF65-F5344CB8AC3E}">
        <p14:creationId xmlns:p14="http://schemas.microsoft.com/office/powerpoint/2010/main" val="4154350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Containers</a:t>
            </a:r>
          </a:p>
        </p:txBody>
      </p:sp>
      <p:sp>
        <p:nvSpPr>
          <p:cNvPr id="3" name="Content Placeholder 2"/>
          <p:cNvSpPr>
            <a:spLocks noGrp="1"/>
          </p:cNvSpPr>
          <p:nvPr>
            <p:ph sz="quarter" idx="13"/>
          </p:nvPr>
        </p:nvSpPr>
        <p:spPr>
          <a:xfrm>
            <a:off x="457200" y="1028725"/>
            <a:ext cx="8229600" cy="5160831"/>
          </a:xfrm>
        </p:spPr>
        <p:txBody>
          <a:bodyPr lIns="0" tIns="18000" rIns="0" bIns="18000" anchor="ctr" anchorCtr="0">
            <a:spAutoFit/>
          </a:bodyPr>
          <a:lstStyle/>
          <a:p>
            <a:pPr marL="342900" indent="-342900">
              <a:spcBef>
                <a:spcPts val="600"/>
              </a:spcBef>
            </a:pPr>
            <a:r>
              <a:rPr lang="en-US" sz="2200" noProof="0" dirty="0">
                <a:latin typeface="Arial" panose="020B0604020202020204" pitchFamily="34" charset="0"/>
                <a:cs typeface="Arial" panose="020B0604020202020204" pitchFamily="34" charset="0"/>
              </a:rPr>
              <a:t>A recent approach to virtualization is known as </a:t>
            </a:r>
            <a:r>
              <a:rPr lang="en-US" sz="2200" b="1" noProof="0" dirty="0">
                <a:latin typeface="Arial" panose="020B0604020202020204" pitchFamily="34" charset="0"/>
                <a:cs typeface="Arial" panose="020B0604020202020204" pitchFamily="34" charset="0"/>
              </a:rPr>
              <a:t>container virtualization </a:t>
            </a:r>
            <a:r>
              <a:rPr lang="en-US" sz="2200" noProof="0" dirty="0">
                <a:latin typeface="Arial" panose="020B0604020202020204" pitchFamily="34" charset="0"/>
                <a:cs typeface="Arial" panose="020B0604020202020204" pitchFamily="34" charset="0"/>
              </a:rPr>
              <a:t>or</a:t>
            </a:r>
            <a:r>
              <a:rPr lang="en-US" sz="2200" b="1" noProof="0" dirty="0">
                <a:latin typeface="Arial" panose="020B0604020202020204" pitchFamily="34" charset="0"/>
                <a:cs typeface="Arial" panose="020B0604020202020204" pitchFamily="34" charset="0"/>
              </a:rPr>
              <a:t> application virtualization</a:t>
            </a:r>
          </a:p>
          <a:p>
            <a:pPr marL="342900" indent="-342900">
              <a:spcBef>
                <a:spcPts val="600"/>
              </a:spcBef>
            </a:pPr>
            <a:r>
              <a:rPr lang="en-US" sz="2200" noProof="0" dirty="0">
                <a:latin typeface="Arial" panose="020B0604020202020204" pitchFamily="34" charset="0"/>
                <a:cs typeface="Arial" panose="020B0604020202020204" pitchFamily="34" charset="0"/>
              </a:rPr>
              <a:t>In this approach, software known as a </a:t>
            </a:r>
            <a:r>
              <a:rPr lang="en-US" sz="2200" b="1" noProof="0" dirty="0">
                <a:latin typeface="Arial" panose="020B0604020202020204" pitchFamily="34" charset="0"/>
                <a:cs typeface="Arial" panose="020B0604020202020204" pitchFamily="34" charset="0"/>
              </a:rPr>
              <a:t>virtualization container</a:t>
            </a:r>
            <a:r>
              <a:rPr lang="en-US" sz="2200" noProof="0" dirty="0">
                <a:latin typeface="Arial" panose="020B0604020202020204" pitchFamily="34" charset="0"/>
                <a:cs typeface="Arial" panose="020B0604020202020204" pitchFamily="34" charset="0"/>
              </a:rPr>
              <a:t>, runs on top of the host </a:t>
            </a:r>
            <a:r>
              <a:rPr lang="en-US" sz="2200" spc="-300" noProof="0" dirty="0">
                <a:latin typeface="Arial" panose="020B0604020202020204" pitchFamily="34" charset="0"/>
                <a:cs typeface="Arial" panose="020B0604020202020204" pitchFamily="34" charset="0"/>
              </a:rPr>
              <a:t>O </a:t>
            </a:r>
            <a:r>
              <a:rPr lang="en-US" sz="2200" noProof="0" dirty="0">
                <a:latin typeface="Arial" panose="020B0604020202020204" pitchFamily="34" charset="0"/>
                <a:cs typeface="Arial" panose="020B0604020202020204" pitchFamily="34" charset="0"/>
              </a:rPr>
              <a:t>S kernel and provides an isolated execution environment for applications</a:t>
            </a:r>
          </a:p>
          <a:p>
            <a:pPr marL="342900" indent="-342900">
              <a:spcBef>
                <a:spcPts val="600"/>
              </a:spcBef>
            </a:pPr>
            <a:r>
              <a:rPr lang="en-US" sz="2200" noProof="0" dirty="0">
                <a:latin typeface="Arial" panose="020B0604020202020204" pitchFamily="34" charset="0"/>
                <a:cs typeface="Arial" panose="020B0604020202020204" pitchFamily="34" charset="0"/>
              </a:rPr>
              <a:t>Unlike hypervisor-based </a:t>
            </a:r>
            <a:r>
              <a:rPr lang="en-US" sz="2200" spc="-300" noProof="0" dirty="0">
                <a:latin typeface="Arial" panose="020B0604020202020204" pitchFamily="34" charset="0"/>
                <a:cs typeface="Arial" panose="020B0604020202020204" pitchFamily="34" charset="0"/>
              </a:rPr>
              <a:t>V M </a:t>
            </a:r>
            <a:r>
              <a:rPr lang="en-US" sz="2200" noProof="0" dirty="0">
                <a:latin typeface="Arial" panose="020B0604020202020204" pitchFamily="34" charset="0"/>
                <a:cs typeface="Arial" panose="020B0604020202020204" pitchFamily="34" charset="0"/>
              </a:rPr>
              <a:t>s, containers do not aim to emulate physical servers</a:t>
            </a:r>
          </a:p>
          <a:p>
            <a:pPr marL="342900" indent="-342900">
              <a:spcBef>
                <a:spcPts val="600"/>
              </a:spcBef>
            </a:pPr>
            <a:r>
              <a:rPr lang="en-US" sz="2200" noProof="0" dirty="0">
                <a:latin typeface="Arial" panose="020B0604020202020204" pitchFamily="34" charset="0"/>
                <a:cs typeface="Arial" panose="020B0604020202020204" pitchFamily="34" charset="0"/>
              </a:rPr>
              <a:t>All containerized applications on a host share a common </a:t>
            </a:r>
            <a:r>
              <a:rPr lang="en-US" sz="2200" spc="-300" noProof="0" dirty="0">
                <a:latin typeface="Arial" panose="020B0604020202020204" pitchFamily="34" charset="0"/>
                <a:cs typeface="Arial" panose="020B0604020202020204" pitchFamily="34" charset="0"/>
              </a:rPr>
              <a:t>O </a:t>
            </a:r>
            <a:r>
              <a:rPr lang="en-US" sz="2200" noProof="0" dirty="0">
                <a:latin typeface="Arial" panose="020B0604020202020204" pitchFamily="34" charset="0"/>
                <a:cs typeface="Arial" panose="020B0604020202020204" pitchFamily="34" charset="0"/>
              </a:rPr>
              <a:t>S kernel</a:t>
            </a:r>
          </a:p>
          <a:p>
            <a:pPr marL="342900" indent="-342900">
              <a:spcBef>
                <a:spcPts val="600"/>
              </a:spcBef>
            </a:pPr>
            <a:r>
              <a:rPr lang="en-US" sz="2200" noProof="0" dirty="0">
                <a:latin typeface="Arial" panose="020B0604020202020204" pitchFamily="34" charset="0"/>
                <a:cs typeface="Arial" panose="020B0604020202020204" pitchFamily="34" charset="0"/>
              </a:rPr>
              <a:t>For containers, only a small container engine is required as support</a:t>
            </a:r>
          </a:p>
          <a:p>
            <a:pPr marL="342900" indent="-342900">
              <a:spcBef>
                <a:spcPts val="600"/>
              </a:spcBef>
            </a:pPr>
            <a:r>
              <a:rPr lang="en-US" sz="2200" noProof="0" dirty="0">
                <a:latin typeface="Arial" panose="020B0604020202020204" pitchFamily="34" charset="0"/>
                <a:cs typeface="Arial" panose="020B0604020202020204" pitchFamily="34" charset="0"/>
              </a:rPr>
              <a:t>Containerization sits between the </a:t>
            </a:r>
            <a:r>
              <a:rPr lang="en-US" sz="2200" spc="-300" noProof="0" dirty="0">
                <a:latin typeface="Arial" panose="020B0604020202020204" pitchFamily="34" charset="0"/>
                <a:cs typeface="Arial" panose="020B0604020202020204" pitchFamily="34" charset="0"/>
              </a:rPr>
              <a:t>O </a:t>
            </a:r>
            <a:r>
              <a:rPr lang="en-US" sz="2200" noProof="0" dirty="0">
                <a:latin typeface="Arial" panose="020B0604020202020204" pitchFamily="34" charset="0"/>
                <a:cs typeface="Arial" panose="020B0604020202020204" pitchFamily="34" charset="0"/>
              </a:rPr>
              <a:t>S and applications and incurs lower overhead but potentially introduces greater security vulnerabilities</a:t>
            </a:r>
          </a:p>
        </p:txBody>
      </p:sp>
    </p:spTree>
    <p:extLst>
      <p:ext uri="{BB962C8B-B14F-4D97-AF65-F5344CB8AC3E}">
        <p14:creationId xmlns:p14="http://schemas.microsoft.com/office/powerpoint/2010/main" val="3480656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ocker">
            <a:extLst>
              <a:ext uri="{FF2B5EF4-FFF2-40B4-BE49-F238E27FC236}">
                <a16:creationId xmlns:a16="http://schemas.microsoft.com/office/drawing/2014/main" id="{FCB341CB-5CBE-4957-88E1-0A1DCE6D1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1101589"/>
            <a:ext cx="7823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a:extLst>
              <a:ext uri="{FF2B5EF4-FFF2-40B4-BE49-F238E27FC236}">
                <a16:creationId xmlns:a16="http://schemas.microsoft.com/office/drawing/2014/main" id="{158DA329-F797-4667-97DC-D2580AA1AC73}"/>
              </a:ext>
            </a:extLst>
          </p:cNvPr>
          <p:cNvSpPr txBox="1">
            <a:spLocks noChangeArrowheads="1"/>
          </p:cNvSpPr>
          <p:nvPr/>
        </p:nvSpPr>
        <p:spPr bwMode="auto">
          <a:xfrm>
            <a:off x="1055688" y="5116513"/>
            <a:ext cx="6358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solidFill>
                  <a:schemeClr val="bg1"/>
                </a:solidFill>
                <a:latin typeface="Verdana" panose="020B0604030504040204" pitchFamily="34" charset="0"/>
              </a:rPr>
              <a:t>Docker is a container manager</a:t>
            </a:r>
          </a:p>
          <a:p>
            <a:pPr>
              <a:spcBef>
                <a:spcPct val="0"/>
              </a:spcBef>
              <a:buClrTx/>
              <a:buSzTx/>
              <a:buFontTx/>
              <a:buNone/>
            </a:pPr>
            <a:r>
              <a:rPr kumimoji="0" lang="en-US" altLang="en-US" dirty="0">
                <a:solidFill>
                  <a:schemeClr val="bg1"/>
                </a:solidFill>
                <a:latin typeface="Verdana" panose="020B0604030504040204" pitchFamily="34" charset="0"/>
              </a:rPr>
              <a:t>Applications are deployed in container instances</a:t>
            </a:r>
          </a:p>
          <a:p>
            <a:pPr>
              <a:spcBef>
                <a:spcPct val="0"/>
              </a:spcBef>
              <a:buClrTx/>
              <a:buSzTx/>
              <a:buFontTx/>
              <a:buNone/>
            </a:pPr>
            <a:r>
              <a:rPr kumimoji="0" lang="en-US" altLang="en-US" dirty="0">
                <a:solidFill>
                  <a:schemeClr val="bg1"/>
                </a:solidFill>
                <a:latin typeface="Verdana" panose="020B0604030504040204" pitchFamily="34" charset="0"/>
              </a:rPr>
              <a:t>Containers are logically isolated and can be migrated</a:t>
            </a:r>
          </a:p>
          <a:p>
            <a:pPr>
              <a:spcBef>
                <a:spcPct val="0"/>
              </a:spcBef>
              <a:buClrTx/>
              <a:buSzTx/>
              <a:buFontTx/>
              <a:buNone/>
            </a:pPr>
            <a:r>
              <a:rPr kumimoji="0" lang="en-US" altLang="en-US" dirty="0">
                <a:solidFill>
                  <a:schemeClr val="bg1"/>
                </a:solidFill>
                <a:latin typeface="Verdana" panose="020B0604030504040204" pitchFamily="34" charset="0"/>
              </a:rPr>
              <a:t>Single OS instance – lower overhead with containers</a:t>
            </a:r>
          </a:p>
        </p:txBody>
      </p:sp>
      <p:sp>
        <p:nvSpPr>
          <p:cNvPr id="9" name="Title 1">
            <a:extLst>
              <a:ext uri="{FF2B5EF4-FFF2-40B4-BE49-F238E27FC236}">
                <a16:creationId xmlns:a16="http://schemas.microsoft.com/office/drawing/2014/main" id="{D8EE2E00-8E5F-0E3E-5E37-33488D0B0049}"/>
              </a:ext>
            </a:extLst>
          </p:cNvPr>
          <p:cNvSpPr>
            <a:spLocks noGrp="1"/>
          </p:cNvSpPr>
          <p:nvPr>
            <p:ph type="title"/>
          </p:nvPr>
        </p:nvSpPr>
        <p:spPr>
          <a:xfrm>
            <a:off x="457200" y="199327"/>
            <a:ext cx="8229600" cy="590349"/>
          </a:xfrm>
          <a:noFill/>
          <a:ln>
            <a:noFill/>
          </a:ln>
        </p:spPr>
        <p:txBody>
          <a:bodyPr lIns="0" tIns="18000" rIns="0" bIns="18000" anchor="ctr" anchorCtr="0">
            <a:spAutoFit/>
          </a:bodyPr>
          <a:lstStyle/>
          <a:p>
            <a:r>
              <a:rPr lang="en-US" sz="3600" dirty="0">
                <a:latin typeface="+mj-lt"/>
              </a:rPr>
              <a:t>Container Manager (Docker) vs. VM</a:t>
            </a:r>
          </a:p>
        </p:txBody>
      </p:sp>
      <p:sp>
        <p:nvSpPr>
          <p:cNvPr id="10" name="TextBox 1">
            <a:extLst>
              <a:ext uri="{FF2B5EF4-FFF2-40B4-BE49-F238E27FC236}">
                <a16:creationId xmlns:a16="http://schemas.microsoft.com/office/drawing/2014/main" id="{D38D4FC2-EC97-43C2-31DD-9C9B3B08954D}"/>
              </a:ext>
            </a:extLst>
          </p:cNvPr>
          <p:cNvSpPr txBox="1">
            <a:spLocks noChangeArrowheads="1"/>
          </p:cNvSpPr>
          <p:nvPr/>
        </p:nvSpPr>
        <p:spPr bwMode="auto">
          <a:xfrm>
            <a:off x="1886514" y="4608449"/>
            <a:ext cx="560922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800" dirty="0">
                <a:latin typeface="+mj-lt"/>
              </a:rPr>
              <a:t>Docker is a container manager</a:t>
            </a:r>
          </a:p>
          <a:p>
            <a:pPr>
              <a:spcBef>
                <a:spcPct val="0"/>
              </a:spcBef>
              <a:buClrTx/>
              <a:buSzTx/>
              <a:buFontTx/>
              <a:buNone/>
            </a:pPr>
            <a:r>
              <a:rPr kumimoji="0" lang="en-US" altLang="en-US" sz="1800" dirty="0">
                <a:latin typeface="+mj-lt"/>
              </a:rPr>
              <a:t>Applications are deployed in container instances</a:t>
            </a:r>
          </a:p>
          <a:p>
            <a:pPr>
              <a:spcBef>
                <a:spcPct val="0"/>
              </a:spcBef>
              <a:buClrTx/>
              <a:buSzTx/>
              <a:buFontTx/>
              <a:buNone/>
            </a:pPr>
            <a:r>
              <a:rPr kumimoji="0" lang="en-US" altLang="en-US" sz="1800" dirty="0">
                <a:latin typeface="+mj-lt"/>
              </a:rPr>
              <a:t>Containers are logically isolated and can be migrated</a:t>
            </a:r>
          </a:p>
          <a:p>
            <a:pPr>
              <a:spcBef>
                <a:spcPct val="0"/>
              </a:spcBef>
              <a:buClrTx/>
              <a:buSzTx/>
              <a:buFontTx/>
              <a:buNone/>
            </a:pPr>
            <a:r>
              <a:rPr kumimoji="0" lang="en-US" altLang="en-US" sz="1800" dirty="0">
                <a:latin typeface="+mj-lt"/>
              </a:rPr>
              <a:t>Single OS instance – lower overhead with containers</a:t>
            </a:r>
          </a:p>
        </p:txBody>
      </p:sp>
      <p:sp>
        <p:nvSpPr>
          <p:cNvPr id="12" name="TextBox 11">
            <a:extLst>
              <a:ext uri="{FF2B5EF4-FFF2-40B4-BE49-F238E27FC236}">
                <a16:creationId xmlns:a16="http://schemas.microsoft.com/office/drawing/2014/main" id="{C32959C9-2276-8BF4-5308-57EF8894ECB5}"/>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959588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Virtualization Security Issues</a:t>
            </a:r>
          </a:p>
        </p:txBody>
      </p:sp>
      <p:sp>
        <p:nvSpPr>
          <p:cNvPr id="3" name="Content Placeholder 2"/>
          <p:cNvSpPr>
            <a:spLocks noGrp="1"/>
          </p:cNvSpPr>
          <p:nvPr>
            <p:ph sz="quarter" idx="13"/>
          </p:nvPr>
        </p:nvSpPr>
        <p:spPr>
          <a:xfrm>
            <a:off x="457200" y="997211"/>
            <a:ext cx="7998643" cy="4576056"/>
          </a:xfrm>
        </p:spPr>
        <p:txBody>
          <a:bodyPr wrap="square"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Security concerns include:</a:t>
            </a:r>
          </a:p>
          <a:p>
            <a:pPr marL="829818" lvl="1" indent="-342900"/>
            <a:r>
              <a:rPr lang="en-US" sz="2000" noProof="0" dirty="0">
                <a:latin typeface="Arial" panose="020B0604020202020204" pitchFamily="34" charset="0"/>
                <a:cs typeface="Arial" panose="020B0604020202020204" pitchFamily="34" charset="0"/>
              </a:rPr>
              <a:t>Guest </a:t>
            </a:r>
            <a:r>
              <a:rPr lang="en-US" sz="2000" spc="-300" noProof="0" dirty="0">
                <a:latin typeface="Arial" panose="020B0604020202020204" pitchFamily="34" charset="0"/>
                <a:cs typeface="Arial" panose="020B0604020202020204" pitchFamily="34" charset="0"/>
              </a:rPr>
              <a:t>O </a:t>
            </a:r>
            <a:r>
              <a:rPr lang="en-US" sz="2000" noProof="0" dirty="0">
                <a:latin typeface="Arial" panose="020B0604020202020204" pitchFamily="34" charset="0"/>
                <a:cs typeface="Arial" panose="020B0604020202020204" pitchFamily="34" charset="0"/>
              </a:rPr>
              <a:t>S isolation</a:t>
            </a:r>
          </a:p>
          <a:p>
            <a:pPr marL="1229868" lvl="2" indent="-342900"/>
            <a:r>
              <a:rPr lang="en-US" sz="2000" noProof="0" dirty="0">
                <a:latin typeface="Arial" panose="020B0604020202020204" pitchFamily="34" charset="0"/>
                <a:cs typeface="Arial" panose="020B0604020202020204" pitchFamily="34" charset="0"/>
              </a:rPr>
              <a:t>Ensuring that programs executing within a guest </a:t>
            </a:r>
            <a:r>
              <a:rPr lang="en-US" sz="2000" spc="-300" noProof="0" dirty="0">
                <a:latin typeface="Arial" panose="020B0604020202020204" pitchFamily="34" charset="0"/>
                <a:cs typeface="Arial" panose="020B0604020202020204" pitchFamily="34" charset="0"/>
              </a:rPr>
              <a:t>O </a:t>
            </a:r>
            <a:r>
              <a:rPr lang="en-US" sz="2000" noProof="0" dirty="0">
                <a:latin typeface="Arial" panose="020B0604020202020204" pitchFamily="34" charset="0"/>
                <a:cs typeface="Arial" panose="020B0604020202020204" pitchFamily="34" charset="0"/>
              </a:rPr>
              <a:t>S may access and use only the resources allocated to it</a:t>
            </a:r>
          </a:p>
          <a:p>
            <a:pPr marL="829818" lvl="1" indent="-342900"/>
            <a:r>
              <a:rPr lang="en-US" sz="2000" noProof="0" dirty="0">
                <a:latin typeface="Arial" panose="020B0604020202020204" pitchFamily="34" charset="0"/>
                <a:cs typeface="Arial" panose="020B0604020202020204" pitchFamily="34" charset="0"/>
              </a:rPr>
              <a:t>Guest </a:t>
            </a:r>
            <a:r>
              <a:rPr lang="en-US" sz="2000" spc="-300" noProof="0" dirty="0">
                <a:latin typeface="Arial" panose="020B0604020202020204" pitchFamily="34" charset="0"/>
                <a:cs typeface="Arial" panose="020B0604020202020204" pitchFamily="34" charset="0"/>
              </a:rPr>
              <a:t>O </a:t>
            </a:r>
            <a:r>
              <a:rPr lang="en-US" sz="2000" noProof="0" dirty="0">
                <a:latin typeface="Arial" panose="020B0604020202020204" pitchFamily="34" charset="0"/>
                <a:cs typeface="Arial" panose="020B0604020202020204" pitchFamily="34" charset="0"/>
              </a:rPr>
              <a:t>S monitoring by the hypervisor</a:t>
            </a:r>
          </a:p>
          <a:p>
            <a:pPr marL="1229868" lvl="2" indent="-342900"/>
            <a:r>
              <a:rPr lang="en-US" sz="2000" noProof="0" dirty="0">
                <a:latin typeface="Arial" panose="020B0604020202020204" pitchFamily="34" charset="0"/>
                <a:cs typeface="Arial" panose="020B0604020202020204" pitchFamily="34" charset="0"/>
              </a:rPr>
              <a:t>Which has privileged access to the programs and data in each guest </a:t>
            </a:r>
            <a:r>
              <a:rPr lang="en-US" sz="2000" spc="-300" noProof="0" dirty="0">
                <a:latin typeface="Arial" panose="020B0604020202020204" pitchFamily="34" charset="0"/>
                <a:cs typeface="Arial" panose="020B0604020202020204" pitchFamily="34" charset="0"/>
              </a:rPr>
              <a:t>O </a:t>
            </a:r>
            <a:r>
              <a:rPr lang="en-US" sz="2000" noProof="0" dirty="0">
                <a:latin typeface="Arial" panose="020B0604020202020204" pitchFamily="34" charset="0"/>
                <a:cs typeface="Arial" panose="020B0604020202020204" pitchFamily="34" charset="0"/>
              </a:rPr>
              <a:t>S</a:t>
            </a:r>
          </a:p>
          <a:p>
            <a:pPr marL="1229868" lvl="2" indent="-342900"/>
            <a:r>
              <a:rPr lang="en-US" sz="2000" dirty="0"/>
              <a:t>Virtual machine </a:t>
            </a:r>
            <a:r>
              <a:rPr lang="en-US" sz="2000" b="1" i="1" dirty="0"/>
              <a:t>introspection</a:t>
            </a:r>
            <a:r>
              <a:rPr lang="en-US" sz="2000" dirty="0"/>
              <a:t> is a powerful technique for determining the specific aspects of guest VM execution from outside the VM</a:t>
            </a:r>
            <a:endParaRPr lang="en-US" sz="2000" noProof="0" dirty="0">
              <a:latin typeface="Arial" panose="020B0604020202020204" pitchFamily="34" charset="0"/>
              <a:cs typeface="Arial" panose="020B0604020202020204" pitchFamily="34" charset="0"/>
            </a:endParaRPr>
          </a:p>
          <a:p>
            <a:pPr marL="829818" lvl="1" indent="-342900"/>
            <a:r>
              <a:rPr lang="en-US" sz="2000" noProof="0" dirty="0">
                <a:latin typeface="Arial" panose="020B0604020202020204" pitchFamily="34" charset="0"/>
                <a:cs typeface="Arial" panose="020B0604020202020204" pitchFamily="34" charset="0"/>
              </a:rPr>
              <a:t>Virtualized environment security</a:t>
            </a:r>
          </a:p>
          <a:p>
            <a:pPr marL="1229868" lvl="2" indent="-342900"/>
            <a:r>
              <a:rPr lang="en-US" sz="2000" noProof="0" dirty="0">
                <a:latin typeface="Arial" panose="020B0604020202020204" pitchFamily="34" charset="0"/>
                <a:cs typeface="Arial" panose="020B0604020202020204" pitchFamily="34" charset="0"/>
              </a:rPr>
              <a:t>Particularly image and snapshot management which attackers may attempt to view or modify</a:t>
            </a:r>
          </a:p>
        </p:txBody>
      </p:sp>
      <p:sp>
        <p:nvSpPr>
          <p:cNvPr id="4" name="TextBox 3">
            <a:extLst>
              <a:ext uri="{FF2B5EF4-FFF2-40B4-BE49-F238E27FC236}">
                <a16:creationId xmlns:a16="http://schemas.microsoft.com/office/drawing/2014/main" id="{C5959B7D-C8B7-2AD2-41D0-0EB246C895CE}"/>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4209579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hlinkClick r:id="rId2"/>
            <a:extLst>
              <a:ext uri="{FF2B5EF4-FFF2-40B4-BE49-F238E27FC236}">
                <a16:creationId xmlns:a16="http://schemas.microsoft.com/office/drawing/2014/main" id="{A620B9E8-1B73-4F91-87D6-D47AC4777ECB}"/>
              </a:ext>
            </a:extLst>
          </p:cNvPr>
          <p:cNvPicPr>
            <a:picLocks noChangeAspect="1"/>
          </p:cNvPicPr>
          <p:nvPr/>
        </p:nvPicPr>
        <p:blipFill>
          <a:blip r:embed="rId3"/>
          <a:stretch>
            <a:fillRect/>
          </a:stretch>
        </p:blipFill>
        <p:spPr>
          <a:xfrm>
            <a:off x="251520" y="1355900"/>
            <a:ext cx="5346340" cy="998024"/>
          </a:xfrm>
          <a:prstGeom prst="rect">
            <a:avLst/>
          </a:prstGeom>
        </p:spPr>
      </p:pic>
      <p:sp>
        <p:nvSpPr>
          <p:cNvPr id="3" name="TextBox 2">
            <a:extLst>
              <a:ext uri="{FF2B5EF4-FFF2-40B4-BE49-F238E27FC236}">
                <a16:creationId xmlns:a16="http://schemas.microsoft.com/office/drawing/2014/main" id="{363E1895-F9E7-485B-80C2-320480E7D55A}"/>
              </a:ext>
            </a:extLst>
          </p:cNvPr>
          <p:cNvSpPr txBox="1"/>
          <p:nvPr/>
        </p:nvSpPr>
        <p:spPr>
          <a:xfrm>
            <a:off x="827584" y="2628781"/>
            <a:ext cx="3744416" cy="1600438"/>
          </a:xfrm>
          <a:prstGeom prst="rect">
            <a:avLst/>
          </a:prstGeom>
          <a:noFill/>
        </p:spPr>
        <p:txBody>
          <a:bodyPr wrap="square" rtlCol="0">
            <a:spAutoFit/>
          </a:bodyPr>
          <a:lstStyle/>
          <a:p>
            <a:r>
              <a:rPr lang="en-US" sz="1400" dirty="0"/>
              <a:t>Meltdown:</a:t>
            </a:r>
          </a:p>
          <a:p>
            <a:pPr marL="285750" indent="-285750">
              <a:buFont typeface="Arial" panose="020B0604020202020204" pitchFamily="34" charset="0"/>
              <a:buChar char="•"/>
            </a:pPr>
            <a:r>
              <a:rPr lang="en-US" sz="1400" dirty="0"/>
              <a:t>Affects Intel microprocessors</a:t>
            </a:r>
          </a:p>
          <a:p>
            <a:pPr marL="285750" indent="-285750">
              <a:buFont typeface="Arial" panose="020B0604020202020204" pitchFamily="34" charset="0"/>
              <a:buChar char="•"/>
            </a:pPr>
            <a:r>
              <a:rPr lang="en-US" sz="1400" dirty="0"/>
              <a:t>Used in 90% of servers</a:t>
            </a:r>
          </a:p>
          <a:p>
            <a:pPr marL="285750" indent="-285750">
              <a:buFont typeface="Arial" panose="020B0604020202020204" pitchFamily="34" charset="0"/>
              <a:buChar char="•"/>
            </a:pPr>
            <a:r>
              <a:rPr lang="en-US" sz="1400" dirty="0"/>
              <a:t>Ordinary user programs can access kernel memory</a:t>
            </a:r>
          </a:p>
          <a:p>
            <a:pPr marL="285750" indent="-285750">
              <a:buFont typeface="Arial" panose="020B0604020202020204" pitchFamily="34" charset="0"/>
              <a:buChar char="•"/>
            </a:pPr>
            <a:r>
              <a:rPr lang="en-US" sz="1400" dirty="0"/>
              <a:t>Fix could slow performance by up to 30%</a:t>
            </a:r>
          </a:p>
          <a:p>
            <a:pPr marL="285750" indent="-285750">
              <a:buFont typeface="Arial" panose="020B0604020202020204" pitchFamily="34" charset="0"/>
              <a:buChar char="•"/>
            </a:pPr>
            <a:r>
              <a:rPr lang="en-US" sz="1400" dirty="0"/>
              <a:t>Vulnerability details embargoed</a:t>
            </a:r>
          </a:p>
        </p:txBody>
      </p:sp>
      <p:sp>
        <p:nvSpPr>
          <p:cNvPr id="7" name="TextBox 6">
            <a:extLst>
              <a:ext uri="{FF2B5EF4-FFF2-40B4-BE49-F238E27FC236}">
                <a16:creationId xmlns:a16="http://schemas.microsoft.com/office/drawing/2014/main" id="{582A6A66-555D-4007-A5B5-E746ED3AE9C2}"/>
              </a:ext>
            </a:extLst>
          </p:cNvPr>
          <p:cNvSpPr txBox="1"/>
          <p:nvPr/>
        </p:nvSpPr>
        <p:spPr>
          <a:xfrm>
            <a:off x="827584" y="4332549"/>
            <a:ext cx="2380716" cy="1169551"/>
          </a:xfrm>
          <a:prstGeom prst="rect">
            <a:avLst/>
          </a:prstGeom>
          <a:noFill/>
        </p:spPr>
        <p:txBody>
          <a:bodyPr wrap="none" rtlCol="0">
            <a:spAutoFit/>
          </a:bodyPr>
          <a:lstStyle/>
          <a:p>
            <a:r>
              <a:rPr lang="en-US" sz="1400" dirty="0" err="1"/>
              <a:t>Spectre</a:t>
            </a:r>
            <a:r>
              <a:rPr lang="en-US" sz="1400" dirty="0"/>
              <a:t>:</a:t>
            </a:r>
          </a:p>
          <a:p>
            <a:pPr marL="285750" indent="-285750">
              <a:buFont typeface="Arial" panose="020B0604020202020204" pitchFamily="34" charset="0"/>
              <a:buChar char="•"/>
            </a:pPr>
            <a:r>
              <a:rPr lang="en-US" sz="1400" dirty="0"/>
              <a:t>Affects most processors</a:t>
            </a:r>
          </a:p>
          <a:p>
            <a:pPr marL="742950" lvl="1" indent="-285750">
              <a:buFont typeface="Arial" panose="020B0604020202020204" pitchFamily="34" charset="0"/>
              <a:buChar char="•"/>
            </a:pPr>
            <a:r>
              <a:rPr lang="en-US" sz="1400" dirty="0"/>
              <a:t>Intel, AMD, ARM</a:t>
            </a:r>
          </a:p>
          <a:p>
            <a:pPr marL="285750" indent="-285750">
              <a:buFont typeface="Arial" panose="020B0604020202020204" pitchFamily="34" charset="0"/>
              <a:buChar char="•"/>
            </a:pPr>
            <a:r>
              <a:rPr lang="en-US" sz="1400" dirty="0"/>
              <a:t>Difficult to exploit</a:t>
            </a:r>
          </a:p>
          <a:p>
            <a:pPr marL="285750" indent="-285750">
              <a:buFont typeface="Arial" panose="020B0604020202020204" pitchFamily="34" charset="0"/>
              <a:buChar char="•"/>
            </a:pPr>
            <a:r>
              <a:rPr lang="en-US" sz="1400" dirty="0"/>
              <a:t>No known fix</a:t>
            </a:r>
          </a:p>
        </p:txBody>
      </p:sp>
      <p:pic>
        <p:nvPicPr>
          <p:cNvPr id="5" name="Picture 4">
            <a:hlinkClick r:id="rId4"/>
            <a:extLst>
              <a:ext uri="{FF2B5EF4-FFF2-40B4-BE49-F238E27FC236}">
                <a16:creationId xmlns:a16="http://schemas.microsoft.com/office/drawing/2014/main" id="{AB267B0C-DFB3-4012-8E42-C1E530A80876}"/>
              </a:ext>
            </a:extLst>
          </p:cNvPr>
          <p:cNvPicPr>
            <a:picLocks noChangeAspect="1"/>
          </p:cNvPicPr>
          <p:nvPr/>
        </p:nvPicPr>
        <p:blipFill>
          <a:blip r:embed="rId5"/>
          <a:stretch>
            <a:fillRect/>
          </a:stretch>
        </p:blipFill>
        <p:spPr>
          <a:xfrm>
            <a:off x="5873889" y="1710466"/>
            <a:ext cx="2997523" cy="2321486"/>
          </a:xfrm>
          <a:prstGeom prst="rect">
            <a:avLst/>
          </a:prstGeom>
        </p:spPr>
      </p:pic>
      <p:sp>
        <p:nvSpPr>
          <p:cNvPr id="10" name="Title 1">
            <a:extLst>
              <a:ext uri="{FF2B5EF4-FFF2-40B4-BE49-F238E27FC236}">
                <a16:creationId xmlns:a16="http://schemas.microsoft.com/office/drawing/2014/main" id="{9B0C922C-2A37-03C6-0955-0AD2203969D3}"/>
              </a:ext>
            </a:extLst>
          </p:cNvPr>
          <p:cNvSpPr>
            <a:spLocks noGrp="1"/>
          </p:cNvSpPr>
          <p:nvPr>
            <p:ph type="title"/>
          </p:nvPr>
        </p:nvSpPr>
        <p:spPr>
          <a:xfrm>
            <a:off x="457200" y="214716"/>
            <a:ext cx="8229600" cy="559572"/>
          </a:xfrm>
        </p:spPr>
        <p:txBody>
          <a:bodyPr lIns="0" tIns="18000" rIns="0" bIns="18000" anchor="ctr" anchorCtr="0">
            <a:spAutoFit/>
          </a:bodyPr>
          <a:lstStyle/>
          <a:p>
            <a:r>
              <a:rPr lang="en-US" noProof="0" dirty="0"/>
              <a:t>Recent Issues</a:t>
            </a:r>
          </a:p>
        </p:txBody>
      </p:sp>
      <p:sp>
        <p:nvSpPr>
          <p:cNvPr id="11" name="TextBox 10">
            <a:extLst>
              <a:ext uri="{FF2B5EF4-FFF2-40B4-BE49-F238E27FC236}">
                <a16:creationId xmlns:a16="http://schemas.microsoft.com/office/drawing/2014/main" id="{2E845621-6D0B-F34E-AA5D-A0B38CC4ADE0}"/>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869930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3"/>
            <a:ext cx="8229600" cy="590349"/>
          </a:xfrm>
        </p:spPr>
        <p:txBody>
          <a:bodyPr lIns="0" tIns="18000" rIns="0" bIns="18000" anchor="ctr" anchorCtr="0">
            <a:spAutoFit/>
          </a:bodyPr>
          <a:lstStyle/>
          <a:p>
            <a:r>
              <a:rPr lang="en-US" noProof="0" dirty="0"/>
              <a:t>Securing Virtualization Systems</a:t>
            </a:r>
          </a:p>
        </p:txBody>
      </p:sp>
      <p:sp>
        <p:nvSpPr>
          <p:cNvPr id="3" name="Content Placeholder 2"/>
          <p:cNvSpPr>
            <a:spLocks noGrp="1"/>
          </p:cNvSpPr>
          <p:nvPr>
            <p:ph sz="quarter" idx="13"/>
          </p:nvPr>
        </p:nvSpPr>
        <p:spPr>
          <a:xfrm>
            <a:off x="457200" y="762415"/>
            <a:ext cx="8229600" cy="3421894"/>
          </a:xfrm>
        </p:spPr>
        <p:txBody>
          <a:bodyPr wrap="square"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Organizations using virtualization should:</a:t>
            </a:r>
          </a:p>
          <a:p>
            <a:pPr marL="829818" lvl="1" indent="-342900"/>
            <a:r>
              <a:rPr lang="en-US" noProof="0" dirty="0">
                <a:latin typeface="Arial" panose="020B0604020202020204" pitchFamily="34" charset="0"/>
                <a:cs typeface="Arial" panose="020B0604020202020204" pitchFamily="34" charset="0"/>
              </a:rPr>
              <a:t>Carefully plan the security of the virtualized system</a:t>
            </a:r>
          </a:p>
          <a:p>
            <a:pPr marL="829818" lvl="1" indent="-342900"/>
            <a:r>
              <a:rPr lang="en-US" noProof="0" dirty="0">
                <a:latin typeface="Arial" panose="020B0604020202020204" pitchFamily="34" charset="0"/>
                <a:cs typeface="Arial" panose="020B0604020202020204" pitchFamily="34" charset="0"/>
              </a:rPr>
              <a:t>Secure all elements of a full virtualization solution and maintain their security</a:t>
            </a:r>
          </a:p>
          <a:p>
            <a:pPr marL="829818" lvl="1" indent="-342900"/>
            <a:r>
              <a:rPr lang="en-US" noProof="0" dirty="0">
                <a:latin typeface="Arial" panose="020B0604020202020204" pitchFamily="34" charset="0"/>
                <a:cs typeface="Arial" panose="020B0604020202020204" pitchFamily="34" charset="0"/>
              </a:rPr>
              <a:t>Ensure that the hypervisor is properly secured </a:t>
            </a:r>
            <a:r>
              <a:rPr lang="en-US" sz="2800" b="1" dirty="0"/>
              <a:t> (</a:t>
            </a:r>
            <a:r>
              <a:rPr lang="en-US" sz="2400" b="1" dirty="0" err="1">
                <a:hlinkClick r:id="rId3"/>
              </a:rPr>
              <a:t>Hyperjacking</a:t>
            </a:r>
            <a:r>
              <a:rPr lang="en-US" sz="2400" b="1" dirty="0"/>
              <a:t>)</a:t>
            </a:r>
            <a:endParaRPr lang="en-US" noProof="0" dirty="0">
              <a:latin typeface="Arial" panose="020B0604020202020204" pitchFamily="34" charset="0"/>
              <a:cs typeface="Arial" panose="020B0604020202020204" pitchFamily="34" charset="0"/>
            </a:endParaRPr>
          </a:p>
          <a:p>
            <a:pPr marL="829818" lvl="1" indent="-342900"/>
            <a:r>
              <a:rPr lang="en-US" noProof="0" dirty="0">
                <a:latin typeface="Arial" panose="020B0604020202020204" pitchFamily="34" charset="0"/>
                <a:cs typeface="Arial" panose="020B0604020202020204" pitchFamily="34" charset="0"/>
              </a:rPr>
              <a:t>Restrict and protect administrator access to the virtualization solution</a:t>
            </a:r>
          </a:p>
        </p:txBody>
      </p:sp>
      <p:sp>
        <p:nvSpPr>
          <p:cNvPr id="4" name="TextBox 3">
            <a:extLst>
              <a:ext uri="{FF2B5EF4-FFF2-40B4-BE49-F238E27FC236}">
                <a16:creationId xmlns:a16="http://schemas.microsoft.com/office/drawing/2014/main" id="{DBBBA1B3-24A9-55B7-2DBF-C45D0B10B4DE}"/>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49555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89702"/>
            <a:ext cx="8229600" cy="590349"/>
          </a:xfrm>
        </p:spPr>
        <p:txBody>
          <a:bodyPr lIns="0" tIns="18000" rIns="0" bIns="18000" anchor="ctr" anchorCtr="0">
            <a:spAutoFit/>
          </a:bodyPr>
          <a:lstStyle/>
          <a:p>
            <a:r>
              <a:rPr lang="en-US" noProof="0" dirty="0"/>
              <a:t>Strategies </a:t>
            </a:r>
            <a:r>
              <a:rPr lang="en-US" sz="2800" noProof="0" dirty="0"/>
              <a:t>(2 of 2)</a:t>
            </a:r>
            <a:endParaRPr lang="en-US" sz="4400" noProof="0" dirty="0"/>
          </a:p>
        </p:txBody>
      </p:sp>
      <p:sp>
        <p:nvSpPr>
          <p:cNvPr id="2" name="Content Placeholder 1"/>
          <p:cNvSpPr>
            <a:spLocks noGrp="1"/>
          </p:cNvSpPr>
          <p:nvPr>
            <p:ph sz="quarter" idx="13"/>
          </p:nvPr>
        </p:nvSpPr>
        <p:spPr>
          <a:xfrm>
            <a:off x="462116" y="1014010"/>
            <a:ext cx="8229600" cy="4653000"/>
          </a:xfrm>
        </p:spPr>
        <p:txBody>
          <a:bodyPr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In 2017, the </a:t>
            </a:r>
            <a:r>
              <a:rPr lang="en-US" sz="2000" kern="1200" noProof="0" dirty="0">
                <a:solidFill>
                  <a:schemeClr val="tx1"/>
                </a:solidFill>
                <a:latin typeface="Arial" panose="020B0604020202020204" pitchFamily="34" charset="0"/>
                <a:cs typeface="Arial" panose="020B0604020202020204" pitchFamily="34" charset="0"/>
              </a:rPr>
              <a:t>updated list “Essential Eight”</a:t>
            </a:r>
            <a:r>
              <a:rPr lang="en-US" sz="2000" noProof="0" dirty="0">
                <a:latin typeface="Arial" panose="020B0604020202020204" pitchFamily="34" charset="0"/>
                <a:cs typeface="Arial" panose="020B0604020202020204" pitchFamily="34" charset="0"/>
              </a:rPr>
              <a:t> was </a:t>
            </a:r>
            <a:r>
              <a:rPr lang="en-US" sz="2000" kern="1200" noProof="0" dirty="0">
                <a:solidFill>
                  <a:schemeClr val="tx1"/>
                </a:solidFill>
                <a:latin typeface="Arial" panose="020B0604020202020204" pitchFamily="34" charset="0"/>
                <a:cs typeface="Arial" panose="020B0604020202020204" pitchFamily="34" charset="0"/>
              </a:rPr>
              <a:t>published</a:t>
            </a:r>
          </a:p>
          <a:p>
            <a:pPr marL="342900" indent="-342900">
              <a:spcBef>
                <a:spcPts val="600"/>
              </a:spcBef>
            </a:pPr>
            <a:r>
              <a:rPr lang="en-US" sz="2000" kern="1200" noProof="0" dirty="0">
                <a:solidFill>
                  <a:schemeClr val="tx1"/>
                </a:solidFill>
                <a:latin typeface="Arial" panose="020B0604020202020204" pitchFamily="34" charset="0"/>
                <a:cs typeface="Arial" panose="020B0604020202020204" pitchFamily="34" charset="0"/>
              </a:rPr>
              <a:t>It adds the following items:</a:t>
            </a:r>
          </a:p>
          <a:p>
            <a:pPr marL="829818" lvl="1" indent="-342900"/>
            <a:r>
              <a:rPr lang="en-US" sz="1800" kern="1200" noProof="0" dirty="0">
                <a:solidFill>
                  <a:schemeClr val="tx1"/>
                </a:solidFill>
                <a:latin typeface="Arial" panose="020B0604020202020204" pitchFamily="34" charset="0"/>
                <a:cs typeface="Arial" panose="020B0604020202020204" pitchFamily="34" charset="0"/>
              </a:rPr>
              <a:t>Configure Microsoft Office macro settings</a:t>
            </a:r>
          </a:p>
          <a:p>
            <a:pPr marL="829818" lvl="1" indent="-342900"/>
            <a:r>
              <a:rPr lang="en-US" sz="1800" kern="1200" noProof="0" dirty="0">
                <a:solidFill>
                  <a:schemeClr val="tx1"/>
                </a:solidFill>
                <a:latin typeface="Arial" panose="020B0604020202020204" pitchFamily="34" charset="0"/>
                <a:cs typeface="Arial" panose="020B0604020202020204" pitchFamily="34" charset="0"/>
              </a:rPr>
              <a:t>User application hardening</a:t>
            </a:r>
          </a:p>
          <a:p>
            <a:pPr marL="829818" lvl="1" indent="-342900"/>
            <a:r>
              <a:rPr lang="en-US" sz="1800" kern="1200" noProof="0" dirty="0">
                <a:solidFill>
                  <a:schemeClr val="tx1"/>
                </a:solidFill>
                <a:latin typeface="Arial" panose="020B0604020202020204" pitchFamily="34" charset="0"/>
                <a:cs typeface="Arial" panose="020B0604020202020204" pitchFamily="34" charset="0"/>
              </a:rPr>
              <a:t>Multifactor authentication</a:t>
            </a:r>
          </a:p>
          <a:p>
            <a:pPr marL="829818" lvl="1" indent="-342900"/>
            <a:r>
              <a:rPr lang="en-US" sz="1800" kern="1200" noProof="0" dirty="0">
                <a:solidFill>
                  <a:schemeClr val="tx1"/>
                </a:solidFill>
                <a:latin typeface="Arial" panose="020B0604020202020204" pitchFamily="34" charset="0"/>
                <a:cs typeface="Arial" panose="020B0604020202020204" pitchFamily="34" charset="0"/>
              </a:rPr>
              <a:t>Regular backups</a:t>
            </a:r>
            <a:endParaRPr lang="en-US" sz="2000" kern="1200" noProof="0" dirty="0">
              <a:solidFill>
                <a:schemeClr val="tx1"/>
              </a:solidFill>
              <a:latin typeface="Arial" panose="020B0604020202020204" pitchFamily="34" charset="0"/>
              <a:cs typeface="Arial" panose="020B0604020202020204" pitchFamily="34" charset="0"/>
            </a:endParaRPr>
          </a:p>
          <a:p>
            <a:pPr marL="342900" indent="-342900">
              <a:spcBef>
                <a:spcPts val="600"/>
              </a:spcBef>
            </a:pPr>
            <a:r>
              <a:rPr lang="en-US" sz="2000" kern="1200" noProof="0" dirty="0">
                <a:solidFill>
                  <a:schemeClr val="tx1"/>
                </a:solidFill>
                <a:latin typeface="Arial" panose="020B0604020202020204" pitchFamily="34" charset="0"/>
                <a:cs typeface="Arial" panose="020B0604020202020204" pitchFamily="34" charset="0"/>
              </a:rPr>
              <a:t>Collectively these assist in creating a defense-in-depth system</a:t>
            </a:r>
          </a:p>
          <a:p>
            <a:pPr marL="342900" indent="-342900">
              <a:spcBef>
                <a:spcPts val="600"/>
              </a:spcBef>
            </a:pPr>
            <a:r>
              <a:rPr lang="en-US" sz="2000" kern="1200" noProof="0" dirty="0">
                <a:solidFill>
                  <a:schemeClr val="tx1"/>
                </a:solidFill>
                <a:latin typeface="Arial" panose="020B0604020202020204" pitchFamily="34" charset="0"/>
                <a:cs typeface="Arial" panose="020B0604020202020204" pitchFamily="34" charset="0"/>
                <a:hlinkClick r:id="rId3"/>
              </a:rPr>
              <a:t>Essential Eight Maturity Model</a:t>
            </a:r>
            <a:endParaRPr lang="en-US" sz="2000" kern="1200" noProof="0" dirty="0">
              <a:solidFill>
                <a:schemeClr val="tx1"/>
              </a:solidFill>
              <a:latin typeface="Arial" panose="020B0604020202020204" pitchFamily="34" charset="0"/>
              <a:cs typeface="Arial" panose="020B0604020202020204" pitchFamily="34" charset="0"/>
            </a:endParaRPr>
          </a:p>
          <a:p>
            <a:pPr marL="342900" indent="-342900">
              <a:spcBef>
                <a:spcPts val="600"/>
              </a:spcBef>
            </a:pPr>
            <a:r>
              <a:rPr lang="en-US" sz="2000" kern="1200" noProof="0" dirty="0">
                <a:solidFill>
                  <a:schemeClr val="tx1"/>
                </a:solidFill>
                <a:latin typeface="Arial" panose="020B0604020202020204" pitchFamily="34" charset="0"/>
                <a:cs typeface="Arial" panose="020B0604020202020204" pitchFamily="34" charset="0"/>
              </a:rPr>
              <a:t>These strategies largely align with those in the “20 Critical Controls” developed by DHS, NSA, the Department of Energy, SANS, and others in the United States</a:t>
            </a:r>
          </a:p>
          <a:p>
            <a:pPr marL="829818" lvl="1" indent="-342900"/>
            <a:r>
              <a:rPr lang="en-US" sz="1800" kern="1200" noProof="0" dirty="0">
                <a:solidFill>
                  <a:schemeClr val="tx1"/>
                </a:solidFill>
                <a:latin typeface="Arial" panose="020B0604020202020204" pitchFamily="34" charset="0"/>
                <a:cs typeface="Arial" panose="020B0604020202020204" pitchFamily="34" charset="0"/>
              </a:rPr>
              <a:t>Look this list over</a:t>
            </a:r>
            <a:endParaRPr lang="en-US" sz="2000" kern="1200" noProof="0" dirty="0">
              <a:solidFill>
                <a:schemeClr val="tx1"/>
              </a:solidFill>
              <a:latin typeface="Arial" panose="020B0604020202020204" pitchFamily="34" charset="0"/>
              <a:cs typeface="Arial" panose="020B0604020202020204" pitchFamily="34" charset="0"/>
            </a:endParaRPr>
          </a:p>
          <a:p>
            <a:pPr marL="342900" indent="-342900">
              <a:spcBef>
                <a:spcPts val="600"/>
              </a:spcBef>
            </a:pPr>
            <a:endParaRPr lang="en-US" sz="2000" kern="1200" noProof="0"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1A1E014-BA84-62DC-98EF-4DD70330135A}"/>
              </a:ext>
            </a:extLst>
          </p:cNvPr>
          <p:cNvSpPr txBox="1"/>
          <p:nvPr/>
        </p:nvSpPr>
        <p:spPr>
          <a:xfrm>
            <a:off x="7884368" y="6170783"/>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42301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Hypervisor Security</a:t>
            </a:r>
          </a:p>
        </p:txBody>
      </p:sp>
      <p:sp>
        <p:nvSpPr>
          <p:cNvPr id="3" name="Content Placeholder 2"/>
          <p:cNvSpPr>
            <a:spLocks noGrp="1"/>
          </p:cNvSpPr>
          <p:nvPr>
            <p:ph sz="quarter" idx="13"/>
          </p:nvPr>
        </p:nvSpPr>
        <p:spPr>
          <a:xfrm>
            <a:off x="457200" y="1019483"/>
            <a:ext cx="8229600" cy="5391664"/>
          </a:xfrm>
        </p:spPr>
        <p:txBody>
          <a:bodyPr lIns="0" tIns="18000" rIns="0" bIns="18000" anchor="ctr" anchorCtr="0">
            <a:spAutoFit/>
          </a:bodyPr>
          <a:lstStyle/>
          <a:p>
            <a:pPr marL="342900" indent="-342900">
              <a:spcBef>
                <a:spcPts val="600"/>
              </a:spcBef>
            </a:pPr>
            <a:r>
              <a:rPr lang="en-US" sz="2200" noProof="0" dirty="0">
                <a:latin typeface="Arial" panose="020B0604020202020204" pitchFamily="34" charset="0"/>
                <a:cs typeface="Arial" panose="020B0604020202020204" pitchFamily="34" charset="0"/>
              </a:rPr>
              <a:t>Should be</a:t>
            </a:r>
          </a:p>
          <a:p>
            <a:pPr marL="829818" lvl="1" indent="-342900"/>
            <a:r>
              <a:rPr lang="en-US" sz="2200" noProof="0" dirty="0">
                <a:latin typeface="Arial" panose="020B0604020202020204" pitchFamily="34" charset="0"/>
                <a:cs typeface="Arial" panose="020B0604020202020204" pitchFamily="34" charset="0"/>
              </a:rPr>
              <a:t>Secured using a process similar to securing an operating system</a:t>
            </a:r>
          </a:p>
          <a:p>
            <a:pPr marL="829818" lvl="1" indent="-342900"/>
            <a:r>
              <a:rPr lang="en-US" sz="2200" noProof="0" dirty="0">
                <a:latin typeface="Arial" panose="020B0604020202020204" pitchFamily="34" charset="0"/>
                <a:cs typeface="Arial" panose="020B0604020202020204" pitchFamily="34" charset="0"/>
              </a:rPr>
              <a:t>Installed in an isolated environment</a:t>
            </a:r>
          </a:p>
          <a:p>
            <a:pPr marL="829818" lvl="1" indent="-342900"/>
            <a:r>
              <a:rPr lang="en-US" sz="2200" noProof="0" dirty="0">
                <a:latin typeface="Arial" panose="020B0604020202020204" pitchFamily="34" charset="0"/>
                <a:cs typeface="Arial" panose="020B0604020202020204" pitchFamily="34" charset="0"/>
              </a:rPr>
              <a:t>Configured so that it is updated automatically</a:t>
            </a:r>
          </a:p>
          <a:p>
            <a:pPr marL="829818" lvl="1" indent="-342900"/>
            <a:r>
              <a:rPr lang="en-US" sz="2200" noProof="0" dirty="0">
                <a:latin typeface="Arial" panose="020B0604020202020204" pitchFamily="34" charset="0"/>
                <a:cs typeface="Arial" panose="020B0604020202020204" pitchFamily="34" charset="0"/>
              </a:rPr>
              <a:t>Monitored for any signs of compromise</a:t>
            </a:r>
          </a:p>
          <a:p>
            <a:pPr marL="829818" lvl="1" indent="-342900"/>
            <a:r>
              <a:rPr lang="en-US" sz="2200" noProof="0" dirty="0">
                <a:latin typeface="Arial" panose="020B0604020202020204" pitchFamily="34" charset="0"/>
                <a:cs typeface="Arial" panose="020B0604020202020204" pitchFamily="34" charset="0"/>
              </a:rPr>
              <a:t>Accessed only by authorized administration</a:t>
            </a:r>
          </a:p>
          <a:p>
            <a:pPr marL="342900" indent="-342900">
              <a:spcBef>
                <a:spcPts val="600"/>
              </a:spcBef>
            </a:pPr>
            <a:r>
              <a:rPr lang="en-US" sz="2200" noProof="0" dirty="0">
                <a:latin typeface="Arial" panose="020B0604020202020204" pitchFamily="34" charset="0"/>
                <a:cs typeface="Arial" panose="020B0604020202020204" pitchFamily="34" charset="0"/>
              </a:rPr>
              <a:t>May support both local and remote administration so must be configured appropriately</a:t>
            </a:r>
          </a:p>
          <a:p>
            <a:pPr marL="342900" indent="-342900">
              <a:spcBef>
                <a:spcPts val="600"/>
              </a:spcBef>
            </a:pPr>
            <a:r>
              <a:rPr lang="en-US" sz="2200" noProof="0" dirty="0">
                <a:latin typeface="Arial" panose="020B0604020202020204" pitchFamily="34" charset="0"/>
                <a:cs typeface="Arial" panose="020B0604020202020204" pitchFamily="34" charset="0"/>
              </a:rPr>
              <a:t>Remote administration access should be considered and secured in the design of any network firewall and </a:t>
            </a:r>
            <a:r>
              <a:rPr lang="en-US" sz="2200" spc="-300" noProof="0" dirty="0">
                <a:latin typeface="Arial" panose="020B0604020202020204" pitchFamily="34" charset="0"/>
                <a:cs typeface="Arial" panose="020B0604020202020204" pitchFamily="34" charset="0"/>
              </a:rPr>
              <a:t>I D </a:t>
            </a:r>
            <a:r>
              <a:rPr lang="en-US" sz="2200" noProof="0" dirty="0">
                <a:latin typeface="Arial" panose="020B0604020202020204" pitchFamily="34" charset="0"/>
                <a:cs typeface="Arial" panose="020B0604020202020204" pitchFamily="34" charset="0"/>
              </a:rPr>
              <a:t>S capability in use</a:t>
            </a:r>
          </a:p>
          <a:p>
            <a:pPr marL="342900" indent="-342900">
              <a:spcBef>
                <a:spcPts val="600"/>
              </a:spcBef>
            </a:pPr>
            <a:r>
              <a:rPr lang="en-US" sz="2200" noProof="0" dirty="0">
                <a:latin typeface="Arial" panose="020B0604020202020204" pitchFamily="34" charset="0"/>
                <a:cs typeface="Arial" panose="020B0604020202020204" pitchFamily="34" charset="0"/>
              </a:rPr>
              <a:t>Ideally administration traffic should use a separate network with very limited access provided from outside the organization</a:t>
            </a:r>
          </a:p>
        </p:txBody>
      </p:sp>
    </p:spTree>
    <p:extLst>
      <p:ext uri="{BB962C8B-B14F-4D97-AF65-F5344CB8AC3E}">
        <p14:creationId xmlns:p14="http://schemas.microsoft.com/office/powerpoint/2010/main" val="4291789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Virtualized Infrastructure Security</a:t>
            </a:r>
          </a:p>
        </p:txBody>
      </p:sp>
      <p:sp>
        <p:nvSpPr>
          <p:cNvPr id="3" name="Content Placeholder 2"/>
          <p:cNvSpPr>
            <a:spLocks noGrp="1"/>
          </p:cNvSpPr>
          <p:nvPr>
            <p:ph sz="quarter" idx="13"/>
          </p:nvPr>
        </p:nvSpPr>
        <p:spPr>
          <a:xfrm>
            <a:off x="457200" y="1013933"/>
            <a:ext cx="8229600" cy="1667567"/>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Systems manage access to hardware resources</a:t>
            </a:r>
          </a:p>
          <a:p>
            <a:pPr marL="342900" indent="-342900">
              <a:spcBef>
                <a:spcPts val="600"/>
              </a:spcBef>
            </a:pPr>
            <a:r>
              <a:rPr lang="en-US" noProof="0" dirty="0">
                <a:latin typeface="Arial" panose="020B0604020202020204" pitchFamily="34" charset="0"/>
                <a:cs typeface="Arial" panose="020B0604020202020204" pitchFamily="34" charset="0"/>
              </a:rPr>
              <a:t>Access must be limited to just the appropriate guest </a:t>
            </a:r>
            <a:r>
              <a:rPr lang="en-US" spc="-300" noProof="0" dirty="0">
                <a:latin typeface="Arial" panose="020B0604020202020204" pitchFamily="34" charset="0"/>
                <a:cs typeface="Arial" panose="020B0604020202020204" pitchFamily="34" charset="0"/>
              </a:rPr>
              <a:t>O S </a:t>
            </a:r>
            <a:r>
              <a:rPr lang="en-US" noProof="0" dirty="0" err="1">
                <a:latin typeface="Arial" panose="020B0604020202020204" pitchFamily="34" charset="0"/>
                <a:cs typeface="Arial" panose="020B0604020202020204" pitchFamily="34" charset="0"/>
              </a:rPr>
              <a:t>s</a:t>
            </a:r>
            <a:endParaRPr lang="en-US" noProof="0" dirty="0">
              <a:latin typeface="Arial" panose="020B0604020202020204" pitchFamily="34" charset="0"/>
              <a:cs typeface="Arial" panose="020B0604020202020204" pitchFamily="34" charset="0"/>
            </a:endParaRPr>
          </a:p>
          <a:p>
            <a:pPr marL="342900" indent="-342900">
              <a:spcBef>
                <a:spcPts val="600"/>
              </a:spcBef>
            </a:pPr>
            <a:r>
              <a:rPr lang="en-US" noProof="0" dirty="0">
                <a:latin typeface="Arial" panose="020B0604020202020204" pitchFamily="34" charset="0"/>
                <a:cs typeface="Arial" panose="020B0604020202020204" pitchFamily="34" charset="0"/>
              </a:rPr>
              <a:t>Access to </a:t>
            </a:r>
            <a:r>
              <a:rPr lang="en-US" spc="-300" noProof="0" dirty="0">
                <a:latin typeface="Arial" panose="020B0604020202020204" pitchFamily="34" charset="0"/>
                <a:cs typeface="Arial" panose="020B0604020202020204" pitchFamily="34" charset="0"/>
              </a:rPr>
              <a:t>V </a:t>
            </a:r>
            <a:r>
              <a:rPr lang="en-US" noProof="0" dirty="0">
                <a:latin typeface="Arial" panose="020B0604020202020204" pitchFamily="34" charset="0"/>
                <a:cs typeface="Arial" panose="020B0604020202020204" pitchFamily="34" charset="0"/>
              </a:rPr>
              <a:t>M image and snapshots must be carefully controlled</a:t>
            </a:r>
          </a:p>
        </p:txBody>
      </p:sp>
    </p:spTree>
    <p:extLst>
      <p:ext uri="{BB962C8B-B14F-4D97-AF65-F5344CB8AC3E}">
        <p14:creationId xmlns:p14="http://schemas.microsoft.com/office/powerpoint/2010/main" val="3982463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Virtual Firewall</a:t>
            </a:r>
          </a:p>
        </p:txBody>
      </p:sp>
      <p:sp>
        <p:nvSpPr>
          <p:cNvPr id="3" name="Content Placeholder 2"/>
          <p:cNvSpPr>
            <a:spLocks noGrp="1"/>
          </p:cNvSpPr>
          <p:nvPr>
            <p:ph sz="quarter" idx="13"/>
          </p:nvPr>
        </p:nvSpPr>
        <p:spPr>
          <a:xfrm>
            <a:off x="457200" y="1076287"/>
            <a:ext cx="8224838" cy="4376001"/>
          </a:xfrm>
        </p:spPr>
        <p:txBody>
          <a:bodyPr wrap="square" lIns="0" tIns="18000" rIns="0" bIns="18000" anchor="ctr" anchorCtr="0">
            <a:spAutoFit/>
          </a:bodyPr>
          <a:lstStyle/>
          <a:p>
            <a:pPr marL="285750" indent="-285750">
              <a:spcBef>
                <a:spcPts val="600"/>
              </a:spcBef>
            </a:pPr>
            <a:r>
              <a:rPr lang="en-US" sz="1800" noProof="0" dirty="0">
                <a:latin typeface="Arial" panose="020B0604020202020204" pitchFamily="34" charset="0"/>
                <a:cs typeface="Arial" panose="020B0604020202020204" pitchFamily="34" charset="0"/>
              </a:rPr>
              <a:t>Provides firewall capabilities for the network traffic flowing between systems hosted in a virtualized or cloud environment that does not require this traffic to be routed out to a physically separate network supporting traditional firewall services</a:t>
            </a:r>
          </a:p>
          <a:p>
            <a:pPr marL="772668" lvl="1" indent="-285750"/>
            <a:r>
              <a:rPr lang="en-US" sz="1800" spc="-250" noProof="0" dirty="0">
                <a:latin typeface="Arial" panose="020B0604020202020204" pitchFamily="34" charset="0"/>
                <a:cs typeface="Arial" panose="020B0604020202020204" pitchFamily="34" charset="0"/>
              </a:rPr>
              <a:t>V </a:t>
            </a:r>
            <a:r>
              <a:rPr lang="en-US" sz="1800" noProof="0" dirty="0">
                <a:latin typeface="Arial" panose="020B0604020202020204" pitchFamily="34" charset="0"/>
                <a:cs typeface="Arial" panose="020B0604020202020204" pitchFamily="34" charset="0"/>
              </a:rPr>
              <a:t>M Bastion Host</a:t>
            </a:r>
          </a:p>
          <a:p>
            <a:pPr marL="1172718" lvl="2" indent="-285750"/>
            <a:r>
              <a:rPr lang="en-US" sz="1800" noProof="0" dirty="0">
                <a:latin typeface="Arial" panose="020B0604020202020204" pitchFamily="34" charset="0"/>
                <a:cs typeface="Arial" panose="020B0604020202020204" pitchFamily="34" charset="0"/>
              </a:rPr>
              <a:t>Where a separate </a:t>
            </a:r>
            <a:r>
              <a:rPr lang="en-US" sz="1800" spc="-250" noProof="0" dirty="0">
                <a:latin typeface="Arial" panose="020B0604020202020204" pitchFamily="34" charset="0"/>
                <a:cs typeface="Arial" panose="020B0604020202020204" pitchFamily="34" charset="0"/>
              </a:rPr>
              <a:t>V </a:t>
            </a:r>
            <a:r>
              <a:rPr lang="en-US" sz="1800" noProof="0" dirty="0">
                <a:latin typeface="Arial" panose="020B0604020202020204" pitchFamily="34" charset="0"/>
                <a:cs typeface="Arial" panose="020B0604020202020204" pitchFamily="34" charset="0"/>
              </a:rPr>
              <a:t>M is used as a bastion host supporting the same firewall systems and services that could be configured to run on a physically separate bastion, including possibly </a:t>
            </a:r>
            <a:r>
              <a:rPr lang="en-US" sz="1800" spc="-250" noProof="0" dirty="0">
                <a:latin typeface="Arial" panose="020B0604020202020204" pitchFamily="34" charset="0"/>
                <a:cs typeface="Arial" panose="020B0604020202020204" pitchFamily="34" charset="0"/>
              </a:rPr>
              <a:t>I D </a:t>
            </a:r>
            <a:r>
              <a:rPr lang="en-US" sz="1800" noProof="0" dirty="0">
                <a:latin typeface="Arial" panose="020B0604020202020204" pitchFamily="34" charset="0"/>
                <a:cs typeface="Arial" panose="020B0604020202020204" pitchFamily="34" charset="0"/>
              </a:rPr>
              <a:t>S and </a:t>
            </a:r>
            <a:r>
              <a:rPr lang="en-US" sz="1800" spc="-250" noProof="0" dirty="0">
                <a:latin typeface="Arial" panose="020B0604020202020204" pitchFamily="34" charset="0"/>
                <a:cs typeface="Arial" panose="020B0604020202020204" pitchFamily="34" charset="0"/>
              </a:rPr>
              <a:t>I P </a:t>
            </a:r>
            <a:r>
              <a:rPr lang="en-US" sz="1800" noProof="0" dirty="0">
                <a:latin typeface="Arial" panose="020B0604020202020204" pitchFamily="34" charset="0"/>
                <a:cs typeface="Arial" panose="020B0604020202020204" pitchFamily="34" charset="0"/>
              </a:rPr>
              <a:t>S services</a:t>
            </a:r>
          </a:p>
          <a:p>
            <a:pPr marL="772668" lvl="1" indent="-285750"/>
            <a:r>
              <a:rPr lang="en-US" sz="1800" spc="-250" noProof="0" dirty="0">
                <a:latin typeface="Arial" panose="020B0604020202020204" pitchFamily="34" charset="0"/>
                <a:cs typeface="Arial" panose="020B0604020202020204" pitchFamily="34" charset="0"/>
              </a:rPr>
              <a:t>V </a:t>
            </a:r>
            <a:r>
              <a:rPr lang="en-US" sz="1800" noProof="0" dirty="0">
                <a:latin typeface="Arial" panose="020B0604020202020204" pitchFamily="34" charset="0"/>
                <a:cs typeface="Arial" panose="020B0604020202020204" pitchFamily="34" charset="0"/>
              </a:rPr>
              <a:t>M Host-Based Firewall</a:t>
            </a:r>
          </a:p>
          <a:p>
            <a:pPr marL="1172718" lvl="2" indent="-285750"/>
            <a:r>
              <a:rPr lang="en-US" sz="1800" noProof="0" dirty="0">
                <a:latin typeface="Arial" panose="020B0604020202020204" pitchFamily="34" charset="0"/>
                <a:cs typeface="Arial" panose="020B0604020202020204" pitchFamily="34" charset="0"/>
              </a:rPr>
              <a:t>Where host-based firewall capabilities provided by the guest </a:t>
            </a:r>
            <a:r>
              <a:rPr lang="en-US" sz="1800" spc="-250" noProof="0" dirty="0">
                <a:latin typeface="Arial" panose="020B0604020202020204" pitchFamily="34" charset="0"/>
                <a:cs typeface="Arial" panose="020B0604020202020204" pitchFamily="34" charset="0"/>
              </a:rPr>
              <a:t>O </a:t>
            </a:r>
            <a:r>
              <a:rPr lang="en-US" sz="1800" noProof="0" dirty="0">
                <a:latin typeface="Arial" panose="020B0604020202020204" pitchFamily="34" charset="0"/>
                <a:cs typeface="Arial" panose="020B0604020202020204" pitchFamily="34" charset="0"/>
              </a:rPr>
              <a:t>S running on the </a:t>
            </a:r>
            <a:r>
              <a:rPr lang="en-US" sz="1800" spc="-250" noProof="0" dirty="0">
                <a:latin typeface="Arial" panose="020B0604020202020204" pitchFamily="34" charset="0"/>
                <a:cs typeface="Arial" panose="020B0604020202020204" pitchFamily="34" charset="0"/>
              </a:rPr>
              <a:t>V </a:t>
            </a:r>
            <a:r>
              <a:rPr lang="en-US" sz="1800" noProof="0" dirty="0">
                <a:latin typeface="Arial" panose="020B0604020202020204" pitchFamily="34" charset="0"/>
                <a:cs typeface="Arial" panose="020B0604020202020204" pitchFamily="34" charset="0"/>
              </a:rPr>
              <a:t>M are configured to secure that host in the same manner as used in physically separate systems</a:t>
            </a:r>
          </a:p>
          <a:p>
            <a:pPr marL="772668" lvl="1" indent="-285750"/>
            <a:r>
              <a:rPr lang="en-US" sz="1800" noProof="0" dirty="0">
                <a:latin typeface="Arial" panose="020B0604020202020204" pitchFamily="34" charset="0"/>
                <a:cs typeface="Arial" panose="020B0604020202020204" pitchFamily="34" charset="0"/>
              </a:rPr>
              <a:t>Hypervisor Firewall</a:t>
            </a:r>
          </a:p>
          <a:p>
            <a:pPr marL="1172718" lvl="2" indent="-285750"/>
            <a:r>
              <a:rPr lang="en-US" sz="1800" noProof="0" dirty="0">
                <a:latin typeface="Arial" panose="020B0604020202020204" pitchFamily="34" charset="0"/>
                <a:cs typeface="Arial" panose="020B0604020202020204" pitchFamily="34" charset="0"/>
              </a:rPr>
              <a:t>Where firewall capabilities are provided directly by the hypervisor</a:t>
            </a:r>
          </a:p>
        </p:txBody>
      </p:sp>
    </p:spTree>
    <p:extLst>
      <p:ext uri="{BB962C8B-B14F-4D97-AF65-F5344CB8AC3E}">
        <p14:creationId xmlns:p14="http://schemas.microsoft.com/office/powerpoint/2010/main" val="2886562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Hosted Virtualization Security</a:t>
            </a:r>
          </a:p>
        </p:txBody>
      </p:sp>
      <p:sp>
        <p:nvSpPr>
          <p:cNvPr id="3" name="Content Placeholder 2"/>
          <p:cNvSpPr>
            <a:spLocks noGrp="1"/>
          </p:cNvSpPr>
          <p:nvPr>
            <p:ph sz="quarter" idx="13"/>
          </p:nvPr>
        </p:nvSpPr>
        <p:spPr>
          <a:xfrm>
            <a:off x="457200" y="1005897"/>
            <a:ext cx="8229600" cy="3960503"/>
          </a:xfrm>
        </p:spPr>
        <p:txBody>
          <a:bodyPr lIns="0" tIns="18000" rIns="0" bIns="18000" anchor="ctr" anchorCtr="0">
            <a:spAutoFit/>
          </a:bodyPr>
          <a:lstStyle/>
          <a:p>
            <a:pPr marL="342900" indent="-342900">
              <a:spcBef>
                <a:spcPts val="600"/>
              </a:spcBef>
            </a:pPr>
            <a:r>
              <a:rPr lang="en-US" kern="1200" noProof="0" dirty="0">
                <a:solidFill>
                  <a:schemeClr val="tx1"/>
                </a:solidFill>
                <a:latin typeface="Arial" pitchFamily="-107" charset="0"/>
              </a:rPr>
              <a:t>Hosted virtualized systems (used on client systems) pose additional security concerns that result from the host </a:t>
            </a:r>
            <a:r>
              <a:rPr lang="en-US" kern="1200" spc="-300" noProof="0" dirty="0">
                <a:solidFill>
                  <a:schemeClr val="tx1"/>
                </a:solidFill>
                <a:latin typeface="Arial" pitchFamily="-107" charset="0"/>
              </a:rPr>
              <a:t>O </a:t>
            </a:r>
            <a:r>
              <a:rPr lang="en-US" kern="1200" noProof="0" dirty="0">
                <a:solidFill>
                  <a:schemeClr val="tx1"/>
                </a:solidFill>
                <a:latin typeface="Arial" pitchFamily="-107" charset="0"/>
              </a:rPr>
              <a:t>S under the hypervisor and its guest OSes</a:t>
            </a:r>
          </a:p>
          <a:p>
            <a:pPr marL="342900" indent="-342900">
              <a:spcBef>
                <a:spcPts val="600"/>
              </a:spcBef>
            </a:pPr>
            <a:r>
              <a:rPr lang="en-US" kern="1200" noProof="0" dirty="0">
                <a:solidFill>
                  <a:schemeClr val="tx1"/>
                </a:solidFill>
                <a:latin typeface="Arial" pitchFamily="-107" charset="0"/>
              </a:rPr>
              <a:t>Users have access to configure the hypervisor and to any </a:t>
            </a:r>
            <a:r>
              <a:rPr lang="en-US" kern="1200" spc="-300" noProof="0" dirty="0">
                <a:solidFill>
                  <a:schemeClr val="tx1"/>
                </a:solidFill>
                <a:latin typeface="Arial" pitchFamily="-107" charset="0"/>
              </a:rPr>
              <a:t>V </a:t>
            </a:r>
            <a:r>
              <a:rPr lang="en-US" kern="1200" noProof="0" dirty="0">
                <a:solidFill>
                  <a:schemeClr val="tx1"/>
                </a:solidFill>
                <a:latin typeface="Arial" pitchFamily="-107" charset="0"/>
              </a:rPr>
              <a:t>M images and snapshots</a:t>
            </a:r>
          </a:p>
          <a:p>
            <a:pPr marL="342900" indent="-342900">
              <a:spcBef>
                <a:spcPts val="600"/>
              </a:spcBef>
            </a:pPr>
            <a:r>
              <a:rPr lang="en-US" kern="1200" noProof="0" dirty="0">
                <a:solidFill>
                  <a:schemeClr val="tx1"/>
                </a:solidFill>
                <a:latin typeface="Arial" pitchFamily="-107" charset="0"/>
              </a:rPr>
              <a:t>Possible to design a host system and virtualization solution that is more protected from access and modification by the users</a:t>
            </a:r>
          </a:p>
          <a:p>
            <a:pPr marL="342900" indent="-342900">
              <a:spcBef>
                <a:spcPts val="600"/>
              </a:spcBef>
            </a:pPr>
            <a:r>
              <a:rPr lang="en-US" kern="1200" noProof="0" dirty="0">
                <a:solidFill>
                  <a:schemeClr val="tx1"/>
                </a:solidFill>
                <a:latin typeface="Arial" pitchFamily="-107" charset="0"/>
              </a:rPr>
              <a:t>There will be security concerns from possible compromise unless it is adequately secured and managed</a:t>
            </a:r>
          </a:p>
        </p:txBody>
      </p:sp>
      <p:sp>
        <p:nvSpPr>
          <p:cNvPr id="4" name="TextBox 3">
            <a:extLst>
              <a:ext uri="{FF2B5EF4-FFF2-40B4-BE49-F238E27FC236}">
                <a16:creationId xmlns:a16="http://schemas.microsoft.com/office/drawing/2014/main" id="{E765F456-AE94-F38D-3EB0-86BC1F49D4AB}"/>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3556381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Trusted Computer Systems</a:t>
            </a:r>
          </a:p>
        </p:txBody>
      </p:sp>
      <p:sp>
        <p:nvSpPr>
          <p:cNvPr id="3" name="Content Placeholder 2"/>
          <p:cNvSpPr>
            <a:spLocks noGrp="1"/>
          </p:cNvSpPr>
          <p:nvPr>
            <p:ph sz="quarter" idx="13"/>
          </p:nvPr>
        </p:nvSpPr>
        <p:spPr>
          <a:xfrm>
            <a:off x="457200" y="902328"/>
            <a:ext cx="8229600" cy="4976165"/>
          </a:xfrm>
        </p:spPr>
        <p:txBody>
          <a:bodyPr lIns="0" tIns="18000" rIns="0" bIns="18000" anchor="ctr" anchorCtr="0">
            <a:spAutoFit/>
          </a:bodyPr>
          <a:lstStyle/>
          <a:p>
            <a:pPr marL="342900" indent="-342900">
              <a:spcBef>
                <a:spcPts val="600"/>
              </a:spcBef>
            </a:pPr>
            <a:r>
              <a:rPr lang="en-US" kern="1200" noProof="0" dirty="0">
                <a:solidFill>
                  <a:schemeClr val="tx1"/>
                </a:solidFill>
                <a:latin typeface="Arial" panose="020B0604020202020204" pitchFamily="34" charset="0"/>
                <a:cs typeface="Arial" panose="020B0604020202020204" pitchFamily="34" charset="0"/>
              </a:rPr>
              <a:t>Design and implementation concerns:</a:t>
            </a:r>
          </a:p>
          <a:p>
            <a:pPr marL="829818" lvl="1" indent="-342900"/>
            <a:r>
              <a:rPr lang="en-US" sz="2000" kern="1200" noProof="0" dirty="0">
                <a:solidFill>
                  <a:schemeClr val="tx1"/>
                </a:solidFill>
                <a:latin typeface="Arial" panose="020B0604020202020204" pitchFamily="34" charset="0"/>
                <a:cs typeface="Arial" panose="020B0604020202020204" pitchFamily="34" charset="0"/>
              </a:rPr>
              <a:t>Difficult to be assured that the design provides intended level of security</a:t>
            </a:r>
          </a:p>
          <a:p>
            <a:pPr marL="829818" lvl="1" indent="-342900"/>
            <a:r>
              <a:rPr lang="en-US" sz="2000" kern="1200" noProof="0" dirty="0">
                <a:solidFill>
                  <a:schemeClr val="tx1"/>
                </a:solidFill>
                <a:latin typeface="Arial" panose="020B0604020202020204" pitchFamily="34" charset="0"/>
                <a:cs typeface="Arial" panose="020B0604020202020204" pitchFamily="34" charset="0"/>
              </a:rPr>
              <a:t>Even if the design is correct, it is difficult to implement the design without errors or bugs. </a:t>
            </a:r>
          </a:p>
          <a:p>
            <a:pPr marL="342900" indent="-342900">
              <a:spcBef>
                <a:spcPts val="600"/>
              </a:spcBef>
            </a:pPr>
            <a:r>
              <a:rPr lang="en-US" kern="1200" noProof="0" dirty="0">
                <a:solidFill>
                  <a:schemeClr val="tx1"/>
                </a:solidFill>
                <a:latin typeface="Arial" panose="020B0604020202020204" pitchFamily="34" charset="0"/>
                <a:cs typeface="Arial" panose="020B0604020202020204" pitchFamily="34" charset="0"/>
              </a:rPr>
              <a:t>These problems have led to a desire to develop a method to prove that a design satisfies security requirements and that the implementation of that design conforms to the design specification</a:t>
            </a:r>
          </a:p>
          <a:p>
            <a:pPr marL="342900" indent="-342900">
              <a:spcBef>
                <a:spcPts val="600"/>
              </a:spcBef>
            </a:pPr>
            <a:r>
              <a:rPr lang="en-US" kern="1200" noProof="0" dirty="0">
                <a:solidFill>
                  <a:schemeClr val="tx1"/>
                </a:solidFill>
                <a:latin typeface="Arial" panose="020B0604020202020204" pitchFamily="34" charset="0"/>
                <a:cs typeface="Arial" panose="020B0604020202020204" pitchFamily="34" charset="0"/>
              </a:rPr>
              <a:t>Because of cost and performance issues, trusted computer systems did not gain a serious foothold in the commercial market</a:t>
            </a:r>
          </a:p>
          <a:p>
            <a:pPr marL="342900" indent="-342900">
              <a:spcBef>
                <a:spcPts val="600"/>
              </a:spcBef>
            </a:pPr>
            <a:r>
              <a:rPr lang="en-US" kern="1200" dirty="0">
                <a:solidFill>
                  <a:schemeClr val="tx1"/>
                </a:solidFill>
                <a:latin typeface="Arial" panose="020B0604020202020204" pitchFamily="34" charset="0"/>
                <a:cs typeface="Arial" panose="020B0604020202020204" pitchFamily="34" charset="0"/>
              </a:rPr>
              <a:t>From Chapter Four, not covered</a:t>
            </a:r>
            <a:endParaRPr lang="en-US" kern="1200" noProof="0"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2CA0BA2-D432-315A-6FC5-9BAD5471EEAE}"/>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512215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Figure 12.3</a:t>
            </a:r>
          </a:p>
        </p:txBody>
      </p:sp>
      <p:sp>
        <p:nvSpPr>
          <p:cNvPr id="5" name="Content Placeholder 4">
            <a:extLst>
              <a:ext uri="{FF2B5EF4-FFF2-40B4-BE49-F238E27FC236}">
                <a16:creationId xmlns:a16="http://schemas.microsoft.com/office/drawing/2014/main" id="{613226EA-BBB6-1F99-D3F8-44EBABD11A9E}"/>
              </a:ext>
            </a:extLst>
          </p:cNvPr>
          <p:cNvSpPr>
            <a:spLocks noGrp="1"/>
          </p:cNvSpPr>
          <p:nvPr>
            <p:ph sz="quarter" idx="13"/>
          </p:nvPr>
        </p:nvSpPr>
        <p:spPr>
          <a:xfrm>
            <a:off x="457200" y="1019232"/>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Reference Monitor Concept</a:t>
            </a:r>
          </a:p>
        </p:txBody>
      </p:sp>
      <p:pic>
        <p:nvPicPr>
          <p:cNvPr id="7" name="Picture 6" descr="The figure illustrates the reference monitor concept diagram.&#10;Long description is available in notes, Press F6.">
            <a:extLst>
              <a:ext uri="{FF2B5EF4-FFF2-40B4-BE49-F238E27FC236}">
                <a16:creationId xmlns:a16="http://schemas.microsoft.com/office/drawing/2014/main" id="{1B02FCE2-EE8D-2AF4-6B39-0F884A962A96}"/>
              </a:ext>
            </a:extLst>
          </p:cNvPr>
          <p:cNvPicPr>
            <a:picLocks noChangeAspect="1"/>
          </p:cNvPicPr>
          <p:nvPr/>
        </p:nvPicPr>
        <p:blipFill>
          <a:blip r:embed="rId3"/>
          <a:stretch>
            <a:fillRect/>
          </a:stretch>
        </p:blipFill>
        <p:spPr>
          <a:xfrm>
            <a:off x="1808770" y="1632893"/>
            <a:ext cx="5526461" cy="4593245"/>
          </a:xfrm>
          <a:prstGeom prst="rect">
            <a:avLst/>
          </a:prstGeom>
        </p:spPr>
      </p:pic>
    </p:spTree>
    <p:extLst>
      <p:ext uri="{BB962C8B-B14F-4D97-AF65-F5344CB8AC3E}">
        <p14:creationId xmlns:p14="http://schemas.microsoft.com/office/powerpoint/2010/main" val="3790509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462"/>
            <a:ext cx="8229600" cy="1144347"/>
          </a:xfrm>
        </p:spPr>
        <p:txBody>
          <a:bodyPr lIns="0" tIns="18000" rIns="0" bIns="18000" anchor="ctr" anchorCtr="0">
            <a:spAutoFit/>
          </a:bodyPr>
          <a:lstStyle/>
          <a:p>
            <a:r>
              <a:rPr lang="en-US" noProof="0" dirty="0"/>
              <a:t>Trusted Computer Systems – </a:t>
            </a:r>
            <a:r>
              <a:rPr lang="en-US" spc="-500" noProof="0" dirty="0"/>
              <a:t>T C S E </a:t>
            </a:r>
            <a:r>
              <a:rPr lang="en-US" noProof="0" dirty="0"/>
              <a:t>C and Common Criteria </a:t>
            </a:r>
            <a:r>
              <a:rPr lang="en-US" sz="2800" noProof="0" dirty="0"/>
              <a:t>(1 of 3)</a:t>
            </a:r>
            <a:endParaRPr lang="en-US" sz="4400" noProof="0" dirty="0"/>
          </a:p>
        </p:txBody>
      </p:sp>
      <p:sp>
        <p:nvSpPr>
          <p:cNvPr id="3" name="Content Placeholder 2"/>
          <p:cNvSpPr>
            <a:spLocks noGrp="1"/>
          </p:cNvSpPr>
          <p:nvPr>
            <p:ph sz="quarter" idx="13"/>
          </p:nvPr>
        </p:nvSpPr>
        <p:spPr>
          <a:xfrm>
            <a:off x="457200" y="1514736"/>
            <a:ext cx="8224838" cy="4560667"/>
          </a:xfrm>
        </p:spPr>
        <p:txBody>
          <a:bodyPr wrap="square" lIns="0" tIns="18000" rIns="0" bIns="18000" anchor="ctr" anchorCtr="0">
            <a:spAutoFit/>
          </a:bodyPr>
          <a:lstStyle/>
          <a:p>
            <a:pPr marL="342900" indent="-342900">
              <a:spcBef>
                <a:spcPts val="600"/>
              </a:spcBef>
            </a:pPr>
            <a:r>
              <a:rPr lang="en-US" sz="2200" kern="1200" noProof="0" dirty="0">
                <a:solidFill>
                  <a:schemeClr val="tx1"/>
                </a:solidFill>
                <a:latin typeface="Arial" pitchFamily="-107" charset="0"/>
              </a:rPr>
              <a:t>Informally known as the Orange Book in the early 1980s</a:t>
            </a:r>
          </a:p>
          <a:p>
            <a:pPr marL="342900" indent="-342900">
              <a:spcBef>
                <a:spcPts val="600"/>
              </a:spcBef>
            </a:pPr>
            <a:r>
              <a:rPr lang="en-US" sz="2200" kern="1200" noProof="0" dirty="0">
                <a:solidFill>
                  <a:schemeClr val="tx1"/>
                </a:solidFill>
                <a:latin typeface="Arial" pitchFamily="-107" charset="0"/>
              </a:rPr>
              <a:t>Focused primarily on protecting information confidentiality</a:t>
            </a:r>
          </a:p>
          <a:p>
            <a:pPr marL="342900" indent="-342900">
              <a:spcBef>
                <a:spcPts val="600"/>
              </a:spcBef>
            </a:pPr>
            <a:r>
              <a:rPr lang="en-US" sz="2200" kern="1200" noProof="0" dirty="0">
                <a:solidFill>
                  <a:schemeClr val="tx1"/>
                </a:solidFill>
                <a:latin typeface="Arial" pitchFamily="-107" charset="0"/>
              </a:rPr>
              <a:t>Common Criteria (</a:t>
            </a:r>
            <a:r>
              <a:rPr lang="en-US" sz="2200" kern="1200" spc="-300" noProof="0" dirty="0">
                <a:solidFill>
                  <a:schemeClr val="tx1"/>
                </a:solidFill>
                <a:latin typeface="Arial" pitchFamily="-107" charset="0"/>
              </a:rPr>
              <a:t>C </a:t>
            </a:r>
            <a:r>
              <a:rPr lang="en-US" sz="2200" kern="1200" noProof="0" dirty="0">
                <a:solidFill>
                  <a:schemeClr val="tx1"/>
                </a:solidFill>
                <a:latin typeface="Arial" pitchFamily="-107" charset="0"/>
              </a:rPr>
              <a:t>C) for Information Technology and Security Evaluation </a:t>
            </a:r>
          </a:p>
          <a:p>
            <a:pPr marL="829818" lvl="1" indent="-342900"/>
            <a:r>
              <a:rPr lang="en-US" sz="2200" kern="1200" spc="-300" noProof="0" dirty="0">
                <a:solidFill>
                  <a:schemeClr val="tx1"/>
                </a:solidFill>
                <a:latin typeface="Arial" pitchFamily="-107" charset="0"/>
              </a:rPr>
              <a:t>I S </a:t>
            </a:r>
            <a:r>
              <a:rPr lang="en-US" sz="2200" kern="1200" noProof="0" dirty="0">
                <a:solidFill>
                  <a:schemeClr val="tx1"/>
                </a:solidFill>
                <a:latin typeface="Arial" pitchFamily="-107" charset="0"/>
              </a:rPr>
              <a:t>O standards for specifying security requirements and defining evaluation criteria</a:t>
            </a:r>
          </a:p>
          <a:p>
            <a:pPr marL="829818" lvl="1" indent="-342900"/>
            <a:r>
              <a:rPr lang="en-US" sz="2200" kern="1200" noProof="0" dirty="0">
                <a:solidFill>
                  <a:schemeClr val="tx1"/>
                </a:solidFill>
                <a:latin typeface="Arial" pitchFamily="-107" charset="0"/>
              </a:rPr>
              <a:t>Aim is to provide greater confidence in the security of </a:t>
            </a:r>
            <a:r>
              <a:rPr lang="en-US" sz="2200" kern="1200" spc="-300" noProof="0" dirty="0">
                <a:solidFill>
                  <a:schemeClr val="tx1"/>
                </a:solidFill>
                <a:latin typeface="Arial" pitchFamily="-107" charset="0"/>
              </a:rPr>
              <a:t>I </a:t>
            </a:r>
            <a:r>
              <a:rPr lang="en-US" sz="2200" kern="1200" noProof="0" dirty="0">
                <a:solidFill>
                  <a:schemeClr val="tx1"/>
                </a:solidFill>
                <a:latin typeface="Arial" pitchFamily="-107" charset="0"/>
              </a:rPr>
              <a:t>T products</a:t>
            </a:r>
          </a:p>
          <a:p>
            <a:pPr marL="829818" lvl="1" indent="-342900"/>
            <a:r>
              <a:rPr lang="en-US" sz="2200" kern="1200" noProof="0" dirty="0">
                <a:solidFill>
                  <a:schemeClr val="tx1"/>
                </a:solidFill>
                <a:latin typeface="Arial" pitchFamily="-107" charset="0"/>
              </a:rPr>
              <a:t>Defines a common set of potential security requirements for use in evaluation</a:t>
            </a:r>
          </a:p>
          <a:p>
            <a:pPr marL="829818" lvl="1" indent="-342900"/>
            <a:r>
              <a:rPr lang="en-US" sz="2200" kern="1200" noProof="0" dirty="0">
                <a:solidFill>
                  <a:schemeClr val="tx1"/>
                </a:solidFill>
                <a:latin typeface="Arial" pitchFamily="-107" charset="0"/>
              </a:rPr>
              <a:t>Target of evaluation (</a:t>
            </a:r>
            <a:r>
              <a:rPr lang="en-US" sz="2200" kern="1200" spc="-300" noProof="0" dirty="0">
                <a:solidFill>
                  <a:schemeClr val="tx1"/>
                </a:solidFill>
                <a:latin typeface="Arial" pitchFamily="-107" charset="0"/>
              </a:rPr>
              <a:t>T O </a:t>
            </a:r>
            <a:r>
              <a:rPr lang="en-US" sz="2200" kern="1200" noProof="0" dirty="0">
                <a:solidFill>
                  <a:schemeClr val="tx1"/>
                </a:solidFill>
                <a:latin typeface="Arial" pitchFamily="-107" charset="0"/>
              </a:rPr>
              <a:t>E): part of the product or system that is subject to evaluation</a:t>
            </a:r>
          </a:p>
        </p:txBody>
      </p:sp>
    </p:spTree>
    <p:extLst>
      <p:ext uri="{BB962C8B-B14F-4D97-AF65-F5344CB8AC3E}">
        <p14:creationId xmlns:p14="http://schemas.microsoft.com/office/powerpoint/2010/main" val="167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462"/>
            <a:ext cx="8229600" cy="1144347"/>
          </a:xfrm>
        </p:spPr>
        <p:txBody>
          <a:bodyPr lIns="0" tIns="18000" rIns="0" bIns="18000" anchor="ctr" anchorCtr="0">
            <a:spAutoFit/>
          </a:bodyPr>
          <a:lstStyle/>
          <a:p>
            <a:r>
              <a:rPr lang="en-US" noProof="0" dirty="0"/>
              <a:t>Trusted Computer Systems – </a:t>
            </a:r>
            <a:r>
              <a:rPr lang="en-US" spc="-500" noProof="0" dirty="0"/>
              <a:t>T C S E </a:t>
            </a:r>
            <a:r>
              <a:rPr lang="en-US" noProof="0" dirty="0"/>
              <a:t>C and Common Criteria </a:t>
            </a:r>
            <a:r>
              <a:rPr lang="en-US" sz="2800" noProof="0" dirty="0"/>
              <a:t>(2 of 3)</a:t>
            </a:r>
            <a:endParaRPr lang="en-US" noProof="0" dirty="0"/>
          </a:p>
        </p:txBody>
      </p:sp>
      <p:sp>
        <p:nvSpPr>
          <p:cNvPr id="3" name="Content Placeholder 2"/>
          <p:cNvSpPr>
            <a:spLocks noGrp="1"/>
          </p:cNvSpPr>
          <p:nvPr>
            <p:ph sz="quarter" idx="13"/>
          </p:nvPr>
        </p:nvSpPr>
        <p:spPr>
          <a:xfrm>
            <a:off x="457200" y="1506504"/>
            <a:ext cx="8229600" cy="4191335"/>
          </a:xfrm>
        </p:spPr>
        <p:txBody>
          <a:bodyPr lIns="0" tIns="18000" rIns="0" bIns="18000" anchor="ctr" anchorCtr="0">
            <a:spAutoFit/>
          </a:bodyPr>
          <a:lstStyle/>
          <a:p>
            <a:pPr marL="342900" indent="-342900">
              <a:spcBef>
                <a:spcPts val="600"/>
              </a:spcBef>
            </a:pPr>
            <a:r>
              <a:rPr lang="en-US" kern="1200" noProof="0" dirty="0">
                <a:solidFill>
                  <a:schemeClr val="tx1"/>
                </a:solidFill>
                <a:latin typeface="Arial" panose="020B0604020202020204" pitchFamily="34" charset="0"/>
                <a:cs typeface="Arial" panose="020B0604020202020204" pitchFamily="34" charset="0"/>
              </a:rPr>
              <a:t>Two categories of requirements:</a:t>
            </a:r>
          </a:p>
          <a:p>
            <a:pPr marL="829818" lvl="1" indent="-342900"/>
            <a:r>
              <a:rPr lang="en-US" kern="1200" noProof="0" dirty="0">
                <a:latin typeface="Arial" panose="020B0604020202020204" pitchFamily="34" charset="0"/>
                <a:cs typeface="Arial" panose="020B0604020202020204" pitchFamily="34" charset="0"/>
              </a:rPr>
              <a:t>Functional requirements</a:t>
            </a:r>
          </a:p>
          <a:p>
            <a:pPr marL="829818" lvl="1" indent="-342900"/>
            <a:r>
              <a:rPr lang="en-US" kern="1200" noProof="0" dirty="0">
                <a:latin typeface="Arial" panose="020B0604020202020204" pitchFamily="34" charset="0"/>
                <a:cs typeface="Arial" panose="020B0604020202020204" pitchFamily="34" charset="0"/>
              </a:rPr>
              <a:t>Assurance requirements</a:t>
            </a:r>
          </a:p>
          <a:p>
            <a:pPr marL="829818" lvl="1" indent="-342900"/>
            <a:r>
              <a:rPr lang="en-US" kern="1200" noProof="0" dirty="0">
                <a:latin typeface="Arial" panose="020B0604020202020204" pitchFamily="34" charset="0"/>
                <a:cs typeface="Arial" panose="020B0604020202020204" pitchFamily="34" charset="0"/>
              </a:rPr>
              <a:t>Both requirements are organized into Classes</a:t>
            </a:r>
          </a:p>
          <a:p>
            <a:pPr marL="829818" lvl="1" indent="-342900"/>
            <a:r>
              <a:rPr lang="en-US" kern="1200" noProof="0" dirty="0">
                <a:latin typeface="Arial" panose="020B0604020202020204" pitchFamily="34" charset="0"/>
                <a:cs typeface="Arial" panose="020B0604020202020204" pitchFamily="34" charset="0"/>
              </a:rPr>
              <a:t>Class: a collection of requirements with a common focus</a:t>
            </a:r>
          </a:p>
          <a:p>
            <a:pPr marL="829818" lvl="1" indent="-342900"/>
            <a:r>
              <a:rPr lang="en-US" kern="1200" noProof="0" dirty="0">
                <a:latin typeface="Arial" panose="020B0604020202020204" pitchFamily="34" charset="0"/>
                <a:cs typeface="Arial" panose="020B0604020202020204" pitchFamily="34" charset="0"/>
              </a:rPr>
              <a:t>Each class contains families, which, in turn, contain components</a:t>
            </a:r>
          </a:p>
          <a:p>
            <a:pPr marL="829818" lvl="1" indent="-342900"/>
            <a:r>
              <a:rPr lang="en-US" kern="1200" noProof="0" dirty="0">
                <a:latin typeface="Arial" panose="020B0604020202020204" pitchFamily="34" charset="0"/>
                <a:cs typeface="Arial" panose="020B0604020202020204" pitchFamily="34" charset="0"/>
              </a:rPr>
              <a:t>During evaluation, a product is evaluated to a specific assurance level</a:t>
            </a:r>
          </a:p>
        </p:txBody>
      </p:sp>
    </p:spTree>
    <p:extLst>
      <p:ext uri="{BB962C8B-B14F-4D97-AF65-F5344CB8AC3E}">
        <p14:creationId xmlns:p14="http://schemas.microsoft.com/office/powerpoint/2010/main" val="3273834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462"/>
            <a:ext cx="8229600" cy="1144347"/>
          </a:xfrm>
        </p:spPr>
        <p:txBody>
          <a:bodyPr lIns="0" tIns="18000" rIns="0" bIns="18000" anchor="ctr" anchorCtr="0">
            <a:spAutoFit/>
          </a:bodyPr>
          <a:lstStyle/>
          <a:p>
            <a:r>
              <a:rPr lang="en-US" noProof="0" dirty="0"/>
              <a:t>Trusted Computer Systems – </a:t>
            </a:r>
            <a:r>
              <a:rPr lang="en-US" spc="-500" noProof="0" dirty="0"/>
              <a:t>T C S E </a:t>
            </a:r>
            <a:r>
              <a:rPr lang="en-US" noProof="0" dirty="0"/>
              <a:t>C and Common Criteria </a:t>
            </a:r>
            <a:r>
              <a:rPr lang="en-US" sz="2800" noProof="0" dirty="0"/>
              <a:t>(3 of 3)</a:t>
            </a:r>
            <a:endParaRPr lang="en-US" noProof="0" dirty="0"/>
          </a:p>
        </p:txBody>
      </p:sp>
      <p:sp>
        <p:nvSpPr>
          <p:cNvPr id="3" name="Content Placeholder 2"/>
          <p:cNvSpPr>
            <a:spLocks noGrp="1"/>
          </p:cNvSpPr>
          <p:nvPr>
            <p:ph sz="quarter" idx="13"/>
          </p:nvPr>
        </p:nvSpPr>
        <p:spPr>
          <a:xfrm>
            <a:off x="457200" y="1510098"/>
            <a:ext cx="8229600" cy="3529616"/>
          </a:xfrm>
        </p:spPr>
        <p:txBody>
          <a:bodyPr lIns="0" tIns="18000" rIns="0" bIns="18000" anchor="ctr" anchorCtr="0">
            <a:spAutoFit/>
          </a:bodyPr>
          <a:lstStyle/>
          <a:p>
            <a:pPr marL="342900" indent="-342900">
              <a:spcBef>
                <a:spcPts val="600"/>
              </a:spcBef>
            </a:pPr>
            <a:r>
              <a:rPr lang="en-US" kern="1200" noProof="0" dirty="0">
                <a:latin typeface="Arial" panose="020B0604020202020204" pitchFamily="34" charset="0"/>
                <a:cs typeface="Arial" panose="020B0604020202020204" pitchFamily="34" charset="0"/>
              </a:rPr>
              <a:t>Seven evaluation assurance levels (</a:t>
            </a:r>
            <a:r>
              <a:rPr lang="en-US" kern="1200" spc="-260" noProof="0" dirty="0">
                <a:latin typeface="Arial" panose="020B0604020202020204" pitchFamily="34" charset="0"/>
                <a:cs typeface="Arial" panose="020B0604020202020204" pitchFamily="34" charset="0"/>
              </a:rPr>
              <a:t>E A L </a:t>
            </a:r>
            <a:r>
              <a:rPr lang="en-US" kern="1200" noProof="0" dirty="0">
                <a:latin typeface="Arial" panose="020B0604020202020204" pitchFamily="34" charset="0"/>
                <a:cs typeface="Arial" panose="020B0604020202020204" pitchFamily="34" charset="0"/>
              </a:rPr>
              <a:t>s) in rating scale</a:t>
            </a:r>
            <a:r>
              <a:rPr lang="en-US" kern="1200" noProof="0" dirty="0">
                <a:solidFill>
                  <a:schemeClr val="tx1"/>
                </a:solidFill>
                <a:latin typeface="Arial" panose="020B0604020202020204" pitchFamily="34" charset="0"/>
                <a:cs typeface="Arial" panose="020B0604020202020204" pitchFamily="34" charset="0"/>
              </a:rPr>
              <a:t>:</a:t>
            </a:r>
            <a:endParaRPr lang="en-US" noProof="0" dirty="0">
              <a:latin typeface="Arial" panose="020B0604020202020204" pitchFamily="34" charset="0"/>
              <a:cs typeface="Arial" panose="020B0604020202020204" pitchFamily="34" charset="0"/>
            </a:endParaRPr>
          </a:p>
          <a:p>
            <a:pPr marL="829818" lvl="1" indent="-342900"/>
            <a:r>
              <a:rPr lang="en-US" kern="1200" spc="-260" noProof="0" dirty="0">
                <a:latin typeface="Arial" panose="020B0604020202020204" pitchFamily="34" charset="0"/>
                <a:cs typeface="Arial" panose="020B0604020202020204" pitchFamily="34" charset="0"/>
              </a:rPr>
              <a:t>E A </a:t>
            </a:r>
            <a:r>
              <a:rPr lang="en-US" kern="1200" noProof="0" dirty="0">
                <a:latin typeface="Arial" panose="020B0604020202020204" pitchFamily="34" charset="0"/>
                <a:cs typeface="Arial" panose="020B0604020202020204" pitchFamily="34" charset="0"/>
              </a:rPr>
              <a:t>L 1: functionally tested</a:t>
            </a:r>
          </a:p>
          <a:p>
            <a:pPr marL="829818" lvl="1" indent="-342900"/>
            <a:r>
              <a:rPr lang="en-US" kern="1200" spc="-260" noProof="0" dirty="0">
                <a:latin typeface="Arial" panose="020B0604020202020204" pitchFamily="34" charset="0"/>
                <a:cs typeface="Arial" panose="020B0604020202020204" pitchFamily="34" charset="0"/>
              </a:rPr>
              <a:t>E A </a:t>
            </a:r>
            <a:r>
              <a:rPr lang="en-US" kern="1200" noProof="0" dirty="0">
                <a:latin typeface="Arial" panose="020B0604020202020204" pitchFamily="34" charset="0"/>
                <a:cs typeface="Arial" panose="020B0604020202020204" pitchFamily="34" charset="0"/>
              </a:rPr>
              <a:t>L 2: structurally tested</a:t>
            </a:r>
          </a:p>
          <a:p>
            <a:pPr marL="829818" lvl="1" indent="-342900"/>
            <a:r>
              <a:rPr lang="en-US" kern="1200" spc="-260" noProof="0" dirty="0">
                <a:latin typeface="Arial" panose="020B0604020202020204" pitchFamily="34" charset="0"/>
                <a:cs typeface="Arial" panose="020B0604020202020204" pitchFamily="34" charset="0"/>
              </a:rPr>
              <a:t>E A </a:t>
            </a:r>
            <a:r>
              <a:rPr lang="en-US" kern="1200" noProof="0" dirty="0">
                <a:latin typeface="Arial" panose="020B0604020202020204" pitchFamily="34" charset="0"/>
                <a:cs typeface="Arial" panose="020B0604020202020204" pitchFamily="34" charset="0"/>
              </a:rPr>
              <a:t>L 3: methodically tested and checked</a:t>
            </a:r>
          </a:p>
          <a:p>
            <a:pPr marL="829818" lvl="1" indent="-342900"/>
            <a:r>
              <a:rPr lang="en-US" kern="1200" spc="-260" noProof="0" dirty="0">
                <a:latin typeface="Arial" panose="020B0604020202020204" pitchFamily="34" charset="0"/>
                <a:cs typeface="Arial" panose="020B0604020202020204" pitchFamily="34" charset="0"/>
              </a:rPr>
              <a:t>E A </a:t>
            </a:r>
            <a:r>
              <a:rPr lang="en-US" kern="1200" noProof="0" dirty="0">
                <a:latin typeface="Arial" panose="020B0604020202020204" pitchFamily="34" charset="0"/>
                <a:cs typeface="Arial" panose="020B0604020202020204" pitchFamily="34" charset="0"/>
              </a:rPr>
              <a:t>L 4: methodically designed, tested, and reviewed</a:t>
            </a:r>
          </a:p>
          <a:p>
            <a:pPr marL="829818" lvl="1" indent="-342900"/>
            <a:r>
              <a:rPr lang="en-US" kern="1200" spc="-260" noProof="0" dirty="0">
                <a:latin typeface="Arial" panose="020B0604020202020204" pitchFamily="34" charset="0"/>
                <a:cs typeface="Arial" panose="020B0604020202020204" pitchFamily="34" charset="0"/>
              </a:rPr>
              <a:t>E A </a:t>
            </a:r>
            <a:r>
              <a:rPr lang="en-US" kern="1200" noProof="0" dirty="0">
                <a:latin typeface="Arial" panose="020B0604020202020204" pitchFamily="34" charset="0"/>
                <a:cs typeface="Arial" panose="020B0604020202020204" pitchFamily="34" charset="0"/>
              </a:rPr>
              <a:t>L 5: </a:t>
            </a:r>
            <a:r>
              <a:rPr lang="en-US" kern="1200" noProof="0" dirty="0" err="1">
                <a:latin typeface="Arial" panose="020B0604020202020204" pitchFamily="34" charset="0"/>
                <a:cs typeface="Arial" panose="020B0604020202020204" pitchFamily="34" charset="0"/>
              </a:rPr>
              <a:t>semiformally</a:t>
            </a:r>
            <a:r>
              <a:rPr lang="en-US" kern="1200" noProof="0" dirty="0">
                <a:latin typeface="Arial" panose="020B0604020202020204" pitchFamily="34" charset="0"/>
                <a:cs typeface="Arial" panose="020B0604020202020204" pitchFamily="34" charset="0"/>
              </a:rPr>
              <a:t> designed and tested</a:t>
            </a:r>
          </a:p>
          <a:p>
            <a:pPr marL="829818" lvl="1" indent="-342900"/>
            <a:r>
              <a:rPr lang="en-US" kern="1200" spc="-260" noProof="0" dirty="0">
                <a:latin typeface="Arial" panose="020B0604020202020204" pitchFamily="34" charset="0"/>
                <a:cs typeface="Arial" panose="020B0604020202020204" pitchFamily="34" charset="0"/>
              </a:rPr>
              <a:t>E A </a:t>
            </a:r>
            <a:r>
              <a:rPr lang="en-US" kern="1200" noProof="0" dirty="0">
                <a:latin typeface="Arial" panose="020B0604020202020204" pitchFamily="34" charset="0"/>
                <a:cs typeface="Arial" panose="020B0604020202020204" pitchFamily="34" charset="0"/>
              </a:rPr>
              <a:t>L 6: </a:t>
            </a:r>
            <a:r>
              <a:rPr lang="en-US" kern="1200" noProof="0" dirty="0" err="1">
                <a:latin typeface="Arial" panose="020B0604020202020204" pitchFamily="34" charset="0"/>
                <a:cs typeface="Arial" panose="020B0604020202020204" pitchFamily="34" charset="0"/>
              </a:rPr>
              <a:t>semiformally</a:t>
            </a:r>
            <a:r>
              <a:rPr lang="en-US" kern="1200" noProof="0" dirty="0">
                <a:latin typeface="Arial" panose="020B0604020202020204" pitchFamily="34" charset="0"/>
                <a:cs typeface="Arial" panose="020B0604020202020204" pitchFamily="34" charset="0"/>
              </a:rPr>
              <a:t> verified design and tested</a:t>
            </a:r>
          </a:p>
          <a:p>
            <a:pPr marL="829818" lvl="1" indent="-342900"/>
            <a:r>
              <a:rPr lang="en-US" kern="1200" spc="-260" noProof="0" dirty="0">
                <a:latin typeface="Arial" panose="020B0604020202020204" pitchFamily="34" charset="0"/>
                <a:cs typeface="Arial" panose="020B0604020202020204" pitchFamily="34" charset="0"/>
              </a:rPr>
              <a:t>E A </a:t>
            </a:r>
            <a:r>
              <a:rPr lang="en-US" kern="1200" noProof="0" dirty="0">
                <a:latin typeface="Arial" panose="020B0604020202020204" pitchFamily="34" charset="0"/>
                <a:cs typeface="Arial" panose="020B0604020202020204" pitchFamily="34" charset="0"/>
              </a:rPr>
              <a:t>L 7: formally verified design and tested</a:t>
            </a:r>
          </a:p>
        </p:txBody>
      </p:sp>
    </p:spTree>
    <p:extLst>
      <p:ext uri="{BB962C8B-B14F-4D97-AF65-F5344CB8AC3E}">
        <p14:creationId xmlns:p14="http://schemas.microsoft.com/office/powerpoint/2010/main" val="380654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Trusted Platform Module </a:t>
            </a:r>
            <a:r>
              <a:rPr lang="en-US" sz="2800" noProof="0" dirty="0"/>
              <a:t>(1 of 4)</a:t>
            </a:r>
            <a:endParaRPr lang="en-US" sz="4400" noProof="0" dirty="0"/>
          </a:p>
        </p:txBody>
      </p:sp>
      <p:sp>
        <p:nvSpPr>
          <p:cNvPr id="3" name="Content Placeholder 2"/>
          <p:cNvSpPr>
            <a:spLocks noGrp="1"/>
          </p:cNvSpPr>
          <p:nvPr>
            <p:ph sz="quarter" idx="13"/>
          </p:nvPr>
        </p:nvSpPr>
        <p:spPr>
          <a:xfrm>
            <a:off x="457200" y="1009470"/>
            <a:ext cx="8229600" cy="3221839"/>
          </a:xfrm>
        </p:spPr>
        <p:txBody>
          <a:bodyPr lIns="0" tIns="18000" rIns="0" bIns="18000" anchor="ctr" anchorCtr="0">
            <a:spAutoFit/>
          </a:bodyPr>
          <a:lstStyle/>
          <a:p>
            <a:pPr marL="342900" indent="-342900">
              <a:spcBef>
                <a:spcPts val="600"/>
              </a:spcBef>
            </a:pPr>
            <a:r>
              <a:rPr lang="en-US" kern="1200" noProof="0" dirty="0">
                <a:solidFill>
                  <a:schemeClr val="tx1"/>
                </a:solidFill>
                <a:latin typeface="Arial" pitchFamily="-107" charset="0"/>
              </a:rPr>
              <a:t>A concept being standardized by the Trusted Computing Group</a:t>
            </a:r>
          </a:p>
          <a:p>
            <a:pPr marL="342900" indent="-342900">
              <a:spcBef>
                <a:spcPts val="600"/>
              </a:spcBef>
            </a:pPr>
            <a:r>
              <a:rPr lang="en-US" kern="1200" noProof="0" dirty="0">
                <a:solidFill>
                  <a:schemeClr val="tx1"/>
                </a:solidFill>
                <a:latin typeface="Arial" pitchFamily="-107" charset="0"/>
              </a:rPr>
              <a:t>A hardware module that is used in hardware/software approach to trusted computing</a:t>
            </a:r>
          </a:p>
          <a:p>
            <a:pPr marL="342900" indent="-342900">
              <a:spcBef>
                <a:spcPts val="600"/>
              </a:spcBef>
            </a:pPr>
            <a:r>
              <a:rPr lang="en-US" kern="1200" noProof="0" dirty="0">
                <a:solidFill>
                  <a:schemeClr val="tx1"/>
                </a:solidFill>
                <a:latin typeface="Arial" pitchFamily="-107" charset="0"/>
              </a:rPr>
              <a:t>Trusted computing (</a:t>
            </a:r>
            <a:r>
              <a:rPr lang="en-US" kern="1200" spc="-300" noProof="0" dirty="0">
                <a:solidFill>
                  <a:schemeClr val="tx1"/>
                </a:solidFill>
                <a:latin typeface="Arial" pitchFamily="-107" charset="0"/>
              </a:rPr>
              <a:t>T </a:t>
            </a:r>
            <a:r>
              <a:rPr lang="en-US" kern="1200" noProof="0" dirty="0">
                <a:solidFill>
                  <a:schemeClr val="tx1"/>
                </a:solidFill>
                <a:latin typeface="Arial" pitchFamily="-107" charset="0"/>
              </a:rPr>
              <a:t>C) approach employs a </a:t>
            </a:r>
            <a:r>
              <a:rPr lang="en-US" kern="1200" spc="-300" noProof="0" dirty="0">
                <a:solidFill>
                  <a:schemeClr val="tx1"/>
                </a:solidFill>
                <a:latin typeface="Arial" pitchFamily="-107" charset="0"/>
              </a:rPr>
              <a:t>T P </a:t>
            </a:r>
            <a:r>
              <a:rPr lang="en-US" kern="1200" noProof="0" dirty="0">
                <a:solidFill>
                  <a:schemeClr val="tx1"/>
                </a:solidFill>
                <a:latin typeface="Arial" pitchFamily="-107" charset="0"/>
              </a:rPr>
              <a:t>M chip on a computer</a:t>
            </a:r>
          </a:p>
          <a:p>
            <a:pPr marL="342900" indent="-342900">
              <a:spcBef>
                <a:spcPts val="600"/>
              </a:spcBef>
            </a:pPr>
            <a:r>
              <a:rPr lang="en-US" kern="1200" noProof="0" dirty="0">
                <a:solidFill>
                  <a:schemeClr val="tx1"/>
                </a:solidFill>
                <a:latin typeface="Arial" pitchFamily="-107" charset="0"/>
              </a:rPr>
              <a:t>Generates keys that is shared with vulnerable components</a:t>
            </a:r>
            <a:endParaRPr lang="en-US" kern="1200" noProof="0" dirty="0">
              <a:solidFill>
                <a:schemeClr val="tx1"/>
              </a:solidFill>
            </a:endParaRPr>
          </a:p>
        </p:txBody>
      </p:sp>
    </p:spTree>
    <p:extLst>
      <p:ext uri="{BB962C8B-B14F-4D97-AF65-F5344CB8AC3E}">
        <p14:creationId xmlns:p14="http://schemas.microsoft.com/office/powerpoint/2010/main" val="221674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89703"/>
            <a:ext cx="8229600" cy="590349"/>
          </a:xfrm>
        </p:spPr>
        <p:txBody>
          <a:bodyPr lIns="0" tIns="18000" rIns="0" bIns="18000" anchor="ctr" anchorCtr="0">
            <a:spAutoFit/>
          </a:bodyPr>
          <a:lstStyle/>
          <a:p>
            <a:r>
              <a:rPr lang="en-US" noProof="0" dirty="0"/>
              <a:t>Operating System Security</a:t>
            </a:r>
          </a:p>
        </p:txBody>
      </p:sp>
      <p:sp>
        <p:nvSpPr>
          <p:cNvPr id="2" name="Content Placeholder 1"/>
          <p:cNvSpPr>
            <a:spLocks noGrp="1"/>
          </p:cNvSpPr>
          <p:nvPr>
            <p:ph sz="quarter" idx="13"/>
          </p:nvPr>
        </p:nvSpPr>
        <p:spPr>
          <a:xfrm>
            <a:off x="457200" y="1030453"/>
            <a:ext cx="8229600" cy="4637611"/>
          </a:xfrm>
        </p:spPr>
        <p:txBody>
          <a:bodyPr lIns="0" tIns="18000" rIns="0" bIns="18000" anchor="ctr" anchorCtr="0">
            <a:spAutoFit/>
          </a:bodyPr>
          <a:lstStyle/>
          <a:p>
            <a:pPr marL="342900" indent="-342900">
              <a:spcBef>
                <a:spcPts val="600"/>
              </a:spcBef>
            </a:pPr>
            <a:r>
              <a:rPr lang="en-US" sz="2200" noProof="0" dirty="0">
                <a:latin typeface="Arial" panose="020B0604020202020204" pitchFamily="34" charset="0"/>
                <a:cs typeface="Arial" panose="020B0604020202020204" pitchFamily="34" charset="0"/>
              </a:rPr>
              <a:t>Possible for a system to be compromised during the installation process before it can install the latest patches</a:t>
            </a:r>
          </a:p>
          <a:p>
            <a:pPr marL="342900" indent="-342900">
              <a:spcBef>
                <a:spcPts val="600"/>
              </a:spcBef>
            </a:pPr>
            <a:r>
              <a:rPr lang="en-US" sz="2200" noProof="0" dirty="0">
                <a:latin typeface="Arial" panose="020B0604020202020204" pitchFamily="34" charset="0"/>
                <a:cs typeface="Arial" panose="020B0604020202020204" pitchFamily="34" charset="0"/>
              </a:rPr>
              <a:t>Building and deploying a system should be a planned process designed to counter this threat</a:t>
            </a:r>
          </a:p>
          <a:p>
            <a:pPr marL="342900" indent="-342900">
              <a:spcBef>
                <a:spcPts val="600"/>
              </a:spcBef>
            </a:pPr>
            <a:r>
              <a:rPr lang="en-US" sz="2200" noProof="0" dirty="0">
                <a:latin typeface="Arial" panose="020B0604020202020204" pitchFamily="34" charset="0"/>
                <a:cs typeface="Arial" panose="020B0604020202020204" pitchFamily="34" charset="0"/>
              </a:rPr>
              <a:t>Process must:</a:t>
            </a:r>
          </a:p>
          <a:p>
            <a:pPr marL="829818" lvl="1" indent="-342900"/>
            <a:r>
              <a:rPr lang="en-US" sz="2200" noProof="0" dirty="0">
                <a:latin typeface="Arial" panose="020B0604020202020204" pitchFamily="34" charset="0"/>
                <a:cs typeface="Arial" panose="020B0604020202020204" pitchFamily="34" charset="0"/>
              </a:rPr>
              <a:t>Assess risks and plan the system deployment</a:t>
            </a:r>
          </a:p>
          <a:p>
            <a:pPr marL="829818" lvl="1" indent="-342900"/>
            <a:r>
              <a:rPr lang="en-US" sz="2200" noProof="0" dirty="0">
                <a:latin typeface="Arial" panose="020B0604020202020204" pitchFamily="34" charset="0"/>
                <a:cs typeface="Arial" panose="020B0604020202020204" pitchFamily="34" charset="0"/>
              </a:rPr>
              <a:t>Secure the underlying operating system and then the key applications</a:t>
            </a:r>
          </a:p>
          <a:p>
            <a:pPr marL="829818" lvl="1" indent="-342900"/>
            <a:r>
              <a:rPr lang="en-US" sz="2200" noProof="0" dirty="0">
                <a:latin typeface="Arial" panose="020B0604020202020204" pitchFamily="34" charset="0"/>
                <a:cs typeface="Arial" panose="020B0604020202020204" pitchFamily="34" charset="0"/>
              </a:rPr>
              <a:t>Ensure any critical content is secured</a:t>
            </a:r>
          </a:p>
          <a:p>
            <a:pPr marL="829818" lvl="1" indent="-342900"/>
            <a:r>
              <a:rPr lang="en-US" sz="2200" noProof="0" dirty="0">
                <a:latin typeface="Arial" panose="020B0604020202020204" pitchFamily="34" charset="0"/>
                <a:cs typeface="Arial" panose="020B0604020202020204" pitchFamily="34" charset="0"/>
              </a:rPr>
              <a:t>Ensure appropriate network protection mechanisms are used</a:t>
            </a:r>
          </a:p>
          <a:p>
            <a:pPr marL="829818" lvl="1" indent="-342900"/>
            <a:r>
              <a:rPr lang="en-US" sz="2200" noProof="0" dirty="0">
                <a:latin typeface="Arial" panose="020B0604020202020204" pitchFamily="34" charset="0"/>
                <a:cs typeface="Arial" panose="020B0604020202020204" pitchFamily="34" charset="0"/>
              </a:rPr>
              <a:t>Ensure appropriate processes are used to maintain security</a:t>
            </a:r>
          </a:p>
        </p:txBody>
      </p:sp>
    </p:spTree>
    <p:extLst>
      <p:ext uri="{BB962C8B-B14F-4D97-AF65-F5344CB8AC3E}">
        <p14:creationId xmlns:p14="http://schemas.microsoft.com/office/powerpoint/2010/main" val="4092937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7"/>
            <a:ext cx="8229600" cy="590349"/>
          </a:xfrm>
        </p:spPr>
        <p:txBody>
          <a:bodyPr lIns="0" tIns="18000" rIns="0" bIns="18000" anchor="ctr" anchorCtr="0">
            <a:spAutoFit/>
          </a:bodyPr>
          <a:lstStyle/>
          <a:p>
            <a:r>
              <a:rPr lang="en-US" noProof="0" dirty="0"/>
              <a:t>Trusted Platform Module </a:t>
            </a:r>
            <a:r>
              <a:rPr lang="en-US" sz="2800" noProof="0" dirty="0"/>
              <a:t>(2 of 4)</a:t>
            </a:r>
            <a:endParaRPr lang="en-US" sz="4400" noProof="0" dirty="0"/>
          </a:p>
        </p:txBody>
      </p:sp>
      <p:sp>
        <p:nvSpPr>
          <p:cNvPr id="3" name="Content Placeholder 2"/>
          <p:cNvSpPr>
            <a:spLocks noGrp="1"/>
          </p:cNvSpPr>
          <p:nvPr>
            <p:ph sz="quarter" idx="13"/>
          </p:nvPr>
        </p:nvSpPr>
        <p:spPr>
          <a:xfrm>
            <a:off x="457200" y="1009499"/>
            <a:ext cx="8229600" cy="3298783"/>
          </a:xfrm>
        </p:spPr>
        <p:txBody>
          <a:bodyPr lIns="0" tIns="18000" rIns="0" bIns="18000" anchor="ctr" anchorCtr="0">
            <a:spAutoFit/>
          </a:bodyPr>
          <a:lstStyle/>
          <a:p>
            <a:pPr marL="342900" indent="-342900">
              <a:spcBef>
                <a:spcPts val="600"/>
              </a:spcBef>
            </a:pPr>
            <a:r>
              <a:rPr lang="en-US" kern="1200" noProof="0" dirty="0">
                <a:solidFill>
                  <a:schemeClr val="tx1"/>
                </a:solidFill>
                <a:latin typeface="Arial" panose="020B0604020202020204" pitchFamily="34" charset="0"/>
                <a:cs typeface="Arial" panose="020B0604020202020204" pitchFamily="34" charset="0"/>
              </a:rPr>
              <a:t>Authenticated Boot Service</a:t>
            </a:r>
          </a:p>
          <a:p>
            <a:pPr marL="829818" lvl="1" indent="-342900"/>
            <a:r>
              <a:rPr lang="en-US" kern="1200" noProof="0" dirty="0">
                <a:solidFill>
                  <a:schemeClr val="tx1"/>
                </a:solidFill>
                <a:latin typeface="Arial" panose="020B0604020202020204" pitchFamily="34" charset="0"/>
                <a:cs typeface="Arial" panose="020B0604020202020204" pitchFamily="34" charset="0"/>
              </a:rPr>
              <a:t>Boots the entire operating system in stages</a:t>
            </a:r>
          </a:p>
          <a:p>
            <a:pPr marL="829818" lvl="1" indent="-342900"/>
            <a:r>
              <a:rPr lang="en-US" kern="1200" noProof="0" dirty="0">
                <a:solidFill>
                  <a:schemeClr val="tx1"/>
                </a:solidFill>
                <a:latin typeface="Arial" panose="020B0604020202020204" pitchFamily="34" charset="0"/>
                <a:cs typeface="Arial" panose="020B0604020202020204" pitchFamily="34" charset="0"/>
              </a:rPr>
              <a:t>Assures that each portion of the </a:t>
            </a:r>
            <a:r>
              <a:rPr lang="en-US" kern="1200" spc="-300" noProof="0" dirty="0">
                <a:solidFill>
                  <a:schemeClr val="tx1"/>
                </a:solidFill>
                <a:latin typeface="Arial" panose="020B0604020202020204" pitchFamily="34" charset="0"/>
                <a:cs typeface="Arial" panose="020B0604020202020204" pitchFamily="34" charset="0"/>
              </a:rPr>
              <a:t>O </a:t>
            </a:r>
            <a:r>
              <a:rPr lang="en-US" kern="1200" noProof="0" dirty="0">
                <a:solidFill>
                  <a:schemeClr val="tx1"/>
                </a:solidFill>
                <a:latin typeface="Arial" panose="020B0604020202020204" pitchFamily="34" charset="0"/>
                <a:cs typeface="Arial" panose="020B0604020202020204" pitchFamily="34" charset="0"/>
              </a:rPr>
              <a:t>S is an approved version</a:t>
            </a:r>
          </a:p>
          <a:p>
            <a:pPr marL="829818" lvl="1" indent="-342900"/>
            <a:r>
              <a:rPr lang="en-US" kern="1200" noProof="0" dirty="0">
                <a:solidFill>
                  <a:schemeClr val="tx1"/>
                </a:solidFill>
                <a:latin typeface="Arial" panose="020B0604020202020204" pitchFamily="34" charset="0"/>
                <a:cs typeface="Arial" panose="020B0604020202020204" pitchFamily="34" charset="0"/>
              </a:rPr>
              <a:t>A tamper-evident log of the loading process is kept to detect tampering</a:t>
            </a:r>
          </a:p>
          <a:p>
            <a:pPr marL="829818" lvl="1" indent="-342900"/>
            <a:r>
              <a:rPr lang="en-US" kern="1200" noProof="0" dirty="0">
                <a:solidFill>
                  <a:schemeClr val="tx1"/>
                </a:solidFill>
                <a:latin typeface="Arial" panose="020B0604020202020204" pitchFamily="34" charset="0"/>
                <a:cs typeface="Arial" panose="020B0604020202020204" pitchFamily="34" charset="0"/>
              </a:rPr>
              <a:t>The tamper-resistant log contains a record that establishes which version of the </a:t>
            </a:r>
            <a:r>
              <a:rPr lang="en-US" kern="1200" spc="-300" noProof="0" dirty="0">
                <a:solidFill>
                  <a:schemeClr val="tx1"/>
                </a:solidFill>
                <a:latin typeface="Arial" panose="020B0604020202020204" pitchFamily="34" charset="0"/>
                <a:cs typeface="Arial" panose="020B0604020202020204" pitchFamily="34" charset="0"/>
              </a:rPr>
              <a:t>O </a:t>
            </a:r>
            <a:r>
              <a:rPr lang="en-US" kern="1200" noProof="0" dirty="0">
                <a:solidFill>
                  <a:schemeClr val="tx1"/>
                </a:solidFill>
                <a:latin typeface="Arial" panose="020B0604020202020204" pitchFamily="34" charset="0"/>
                <a:cs typeface="Arial" panose="020B0604020202020204" pitchFamily="34" charset="0"/>
              </a:rPr>
              <a:t>S is running.</a:t>
            </a:r>
          </a:p>
        </p:txBody>
      </p:sp>
    </p:spTree>
    <p:extLst>
      <p:ext uri="{BB962C8B-B14F-4D97-AF65-F5344CB8AC3E}">
        <p14:creationId xmlns:p14="http://schemas.microsoft.com/office/powerpoint/2010/main" val="892571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Trusted Platform Module </a:t>
            </a:r>
            <a:r>
              <a:rPr lang="en-US" sz="2800" noProof="0" dirty="0"/>
              <a:t>(3 of 4)</a:t>
            </a:r>
            <a:endParaRPr lang="en-US" sz="4400" noProof="0" dirty="0"/>
          </a:p>
        </p:txBody>
      </p:sp>
      <p:sp>
        <p:nvSpPr>
          <p:cNvPr id="3" name="Content Placeholder 2"/>
          <p:cNvSpPr>
            <a:spLocks noGrp="1"/>
          </p:cNvSpPr>
          <p:nvPr>
            <p:ph sz="quarter" idx="13"/>
          </p:nvPr>
        </p:nvSpPr>
        <p:spPr>
          <a:xfrm>
            <a:off x="457200" y="1011284"/>
            <a:ext cx="8229600" cy="2929451"/>
          </a:xfrm>
        </p:spPr>
        <p:txBody>
          <a:bodyPr lIns="0" tIns="18000" rIns="0" bIns="18000" anchor="ctr" anchorCtr="0">
            <a:spAutoFit/>
          </a:bodyPr>
          <a:lstStyle/>
          <a:p>
            <a:pPr marL="342900" indent="-342900">
              <a:spcBef>
                <a:spcPts val="600"/>
              </a:spcBef>
            </a:pPr>
            <a:r>
              <a:rPr lang="en-US" kern="1200" noProof="0" dirty="0">
                <a:solidFill>
                  <a:schemeClr val="tx1"/>
                </a:solidFill>
                <a:latin typeface="Arial" pitchFamily="-107" charset="0"/>
              </a:rPr>
              <a:t>Certification Service</a:t>
            </a:r>
          </a:p>
          <a:p>
            <a:pPr marL="829818" lvl="1" indent="-342900"/>
            <a:r>
              <a:rPr lang="en-US" kern="1200" noProof="0" dirty="0">
                <a:solidFill>
                  <a:schemeClr val="tx1"/>
                </a:solidFill>
                <a:latin typeface="Arial" pitchFamily="-107" charset="0"/>
              </a:rPr>
              <a:t>The </a:t>
            </a:r>
            <a:r>
              <a:rPr lang="en-US" kern="1200" spc="-300" noProof="0" dirty="0">
                <a:solidFill>
                  <a:schemeClr val="tx1"/>
                </a:solidFill>
                <a:latin typeface="Arial" pitchFamily="-107" charset="0"/>
              </a:rPr>
              <a:t>T P </a:t>
            </a:r>
            <a:r>
              <a:rPr lang="en-US" kern="1200" noProof="0" dirty="0">
                <a:solidFill>
                  <a:schemeClr val="tx1"/>
                </a:solidFill>
                <a:latin typeface="Arial" pitchFamily="-107" charset="0"/>
              </a:rPr>
              <a:t>M produces a digital certificate by signing a formatted description of the configuration information using the </a:t>
            </a:r>
            <a:r>
              <a:rPr lang="en-US" kern="1200" spc="-300" noProof="0" dirty="0">
                <a:solidFill>
                  <a:schemeClr val="tx1"/>
                </a:solidFill>
                <a:latin typeface="Arial" pitchFamily="-107" charset="0"/>
              </a:rPr>
              <a:t>T P </a:t>
            </a:r>
            <a:r>
              <a:rPr lang="en-US" kern="1200" noProof="0" dirty="0">
                <a:solidFill>
                  <a:schemeClr val="tx1"/>
                </a:solidFill>
                <a:latin typeface="Arial" pitchFamily="-107" charset="0"/>
              </a:rPr>
              <a:t>M’s private key.</a:t>
            </a:r>
          </a:p>
          <a:p>
            <a:pPr marL="829818" lvl="1" indent="-342900"/>
            <a:r>
              <a:rPr lang="en-US" kern="1200" noProof="0" dirty="0">
                <a:solidFill>
                  <a:schemeClr val="tx1"/>
                </a:solidFill>
                <a:latin typeface="Arial" pitchFamily="-107" charset="0"/>
              </a:rPr>
              <a:t>Another user can have confidence because</a:t>
            </a:r>
          </a:p>
          <a:p>
            <a:pPr marL="1229868" lvl="2" indent="-342900"/>
            <a:r>
              <a:rPr lang="en-US" kern="1200" noProof="0" dirty="0">
                <a:solidFill>
                  <a:schemeClr val="tx1"/>
                </a:solidFill>
                <a:latin typeface="Arial" pitchFamily="-107" charset="0"/>
              </a:rPr>
              <a:t>The </a:t>
            </a:r>
            <a:r>
              <a:rPr lang="en-US" kern="1200" spc="-300" noProof="0" dirty="0">
                <a:solidFill>
                  <a:schemeClr val="tx1"/>
                </a:solidFill>
                <a:latin typeface="Arial" pitchFamily="-107" charset="0"/>
              </a:rPr>
              <a:t>T P </a:t>
            </a:r>
            <a:r>
              <a:rPr lang="en-US" kern="1200" noProof="0" dirty="0">
                <a:solidFill>
                  <a:schemeClr val="tx1"/>
                </a:solidFill>
                <a:latin typeface="Arial" pitchFamily="-107" charset="0"/>
              </a:rPr>
              <a:t>M is considered trustworthy</a:t>
            </a:r>
          </a:p>
          <a:p>
            <a:pPr marL="1229868" lvl="2" indent="-342900"/>
            <a:r>
              <a:rPr lang="en-US" kern="1200" noProof="0" dirty="0">
                <a:solidFill>
                  <a:schemeClr val="tx1"/>
                </a:solidFill>
                <a:latin typeface="Arial" pitchFamily="-107" charset="0"/>
              </a:rPr>
              <a:t>Only the </a:t>
            </a:r>
            <a:r>
              <a:rPr lang="en-US" kern="1200" spc="-300" noProof="0" dirty="0">
                <a:solidFill>
                  <a:schemeClr val="tx1"/>
                </a:solidFill>
                <a:latin typeface="Arial" pitchFamily="-107" charset="0"/>
              </a:rPr>
              <a:t>T P </a:t>
            </a:r>
            <a:r>
              <a:rPr lang="en-US" kern="1200" noProof="0" dirty="0">
                <a:solidFill>
                  <a:schemeClr val="tx1"/>
                </a:solidFill>
                <a:latin typeface="Arial" pitchFamily="-107" charset="0"/>
              </a:rPr>
              <a:t>M possesses this </a:t>
            </a:r>
            <a:r>
              <a:rPr lang="en-US" kern="1200" spc="-300" noProof="0" dirty="0">
                <a:solidFill>
                  <a:schemeClr val="tx1"/>
                </a:solidFill>
                <a:latin typeface="Arial" pitchFamily="-107" charset="0"/>
              </a:rPr>
              <a:t>T P </a:t>
            </a:r>
            <a:r>
              <a:rPr lang="en-US" kern="1200" noProof="0" dirty="0">
                <a:solidFill>
                  <a:schemeClr val="tx1"/>
                </a:solidFill>
                <a:latin typeface="Arial" pitchFamily="-107" charset="0"/>
              </a:rPr>
              <a:t>M’s private key</a:t>
            </a:r>
          </a:p>
        </p:txBody>
      </p:sp>
    </p:spTree>
    <p:extLst>
      <p:ext uri="{BB962C8B-B14F-4D97-AF65-F5344CB8AC3E}">
        <p14:creationId xmlns:p14="http://schemas.microsoft.com/office/powerpoint/2010/main" val="769483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9"/>
            <a:ext cx="8229600" cy="590349"/>
          </a:xfrm>
        </p:spPr>
        <p:txBody>
          <a:bodyPr lIns="0" tIns="18000" rIns="0" bIns="18000" anchor="ctr" anchorCtr="0">
            <a:spAutoFit/>
          </a:bodyPr>
          <a:lstStyle/>
          <a:p>
            <a:r>
              <a:rPr lang="en-US" noProof="0" dirty="0"/>
              <a:t>Trusted Platform Module </a:t>
            </a:r>
            <a:r>
              <a:rPr lang="en-US" sz="2800" noProof="0" dirty="0"/>
              <a:t>(4 of 4)</a:t>
            </a:r>
            <a:endParaRPr lang="en-US" sz="4400" noProof="0" dirty="0"/>
          </a:p>
        </p:txBody>
      </p:sp>
      <p:sp>
        <p:nvSpPr>
          <p:cNvPr id="3" name="Content Placeholder 2"/>
          <p:cNvSpPr>
            <a:spLocks noGrp="1"/>
          </p:cNvSpPr>
          <p:nvPr>
            <p:ph sz="quarter" idx="13"/>
          </p:nvPr>
        </p:nvSpPr>
        <p:spPr>
          <a:xfrm>
            <a:off x="457200" y="1011257"/>
            <a:ext cx="8229600" cy="2852507"/>
          </a:xfrm>
        </p:spPr>
        <p:txBody>
          <a:bodyPr lIns="0" tIns="18000" rIns="0" bIns="18000" anchor="ctr" anchorCtr="0">
            <a:spAutoFit/>
          </a:bodyPr>
          <a:lstStyle/>
          <a:p>
            <a:pPr marL="342900" indent="-342900">
              <a:spcBef>
                <a:spcPts val="600"/>
              </a:spcBef>
            </a:pPr>
            <a:r>
              <a:rPr lang="en-US" kern="1200" noProof="0" dirty="0">
                <a:solidFill>
                  <a:schemeClr val="tx1"/>
                </a:solidFill>
                <a:latin typeface="Arial" panose="020B0604020202020204" pitchFamily="34" charset="0"/>
                <a:cs typeface="Arial" panose="020B0604020202020204" pitchFamily="34" charset="0"/>
              </a:rPr>
              <a:t>Encryption Service</a:t>
            </a:r>
          </a:p>
          <a:p>
            <a:pPr marL="829818" lvl="1" indent="-342900"/>
            <a:r>
              <a:rPr lang="en-US" kern="1200" noProof="0" dirty="0">
                <a:solidFill>
                  <a:schemeClr val="tx1"/>
                </a:solidFill>
                <a:latin typeface="Arial" panose="020B0604020202020204" pitchFamily="34" charset="0"/>
                <a:cs typeface="Arial" panose="020B0604020202020204" pitchFamily="34" charset="0"/>
              </a:rPr>
              <a:t>Enables data encryption in such a way that the data can be decrypted only by a certain machine</a:t>
            </a:r>
          </a:p>
          <a:p>
            <a:pPr marL="829818" lvl="1" indent="-342900"/>
            <a:r>
              <a:rPr lang="en-US" kern="1200" spc="-300" noProof="0" dirty="0">
                <a:solidFill>
                  <a:schemeClr val="tx1"/>
                </a:solidFill>
                <a:latin typeface="Arial" panose="020B0604020202020204" pitchFamily="34" charset="0"/>
                <a:cs typeface="Arial" panose="020B0604020202020204" pitchFamily="34" charset="0"/>
              </a:rPr>
              <a:t>T P </a:t>
            </a:r>
            <a:r>
              <a:rPr lang="en-US" kern="1200" noProof="0" dirty="0">
                <a:solidFill>
                  <a:schemeClr val="tx1"/>
                </a:solidFill>
                <a:latin typeface="Arial" panose="020B0604020202020204" pitchFamily="34" charset="0"/>
                <a:cs typeface="Arial" panose="020B0604020202020204" pitchFamily="34" charset="0"/>
              </a:rPr>
              <a:t>M maintains a master secret key unique to this machine and generates a secret encryption key for every possible configuration of that machine</a:t>
            </a:r>
          </a:p>
          <a:p>
            <a:pPr marL="829818" lvl="1" indent="-342900"/>
            <a:r>
              <a:rPr lang="en-US" kern="1200" noProof="0" dirty="0">
                <a:solidFill>
                  <a:schemeClr val="tx1"/>
                </a:solidFill>
                <a:latin typeface="Arial" panose="020B0604020202020204" pitchFamily="34" charset="0"/>
                <a:cs typeface="Arial" panose="020B0604020202020204" pitchFamily="34" charset="0"/>
              </a:rPr>
              <a:t>This scheme can be extended upward</a:t>
            </a:r>
          </a:p>
        </p:txBody>
      </p:sp>
    </p:spTree>
    <p:extLst>
      <p:ext uri="{BB962C8B-B14F-4D97-AF65-F5344CB8AC3E}">
        <p14:creationId xmlns:p14="http://schemas.microsoft.com/office/powerpoint/2010/main" val="30876344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698"/>
            <a:ext cx="8229600" cy="590349"/>
          </a:xfrm>
        </p:spPr>
        <p:txBody>
          <a:bodyPr lIns="0" tIns="18000" rIns="0" bIns="18000" anchor="ctr" anchorCtr="0">
            <a:spAutoFit/>
          </a:bodyPr>
          <a:lstStyle/>
          <a:p>
            <a:r>
              <a:rPr lang="en-US" noProof="0" dirty="0"/>
              <a:t>Figure 12.4</a:t>
            </a:r>
          </a:p>
        </p:txBody>
      </p:sp>
      <p:sp>
        <p:nvSpPr>
          <p:cNvPr id="7" name="Content Placeholder 6">
            <a:extLst>
              <a:ext uri="{FF2B5EF4-FFF2-40B4-BE49-F238E27FC236}">
                <a16:creationId xmlns:a16="http://schemas.microsoft.com/office/drawing/2014/main" id="{39507431-172C-9BCF-3C2B-E48387A52900}"/>
              </a:ext>
            </a:extLst>
          </p:cNvPr>
          <p:cNvSpPr>
            <a:spLocks noGrp="1"/>
          </p:cNvSpPr>
          <p:nvPr>
            <p:ph sz="quarter" idx="13"/>
          </p:nvPr>
        </p:nvSpPr>
        <p:spPr>
          <a:xfrm>
            <a:off x="457200" y="1019231"/>
            <a:ext cx="8229600" cy="405683"/>
          </a:xfrm>
        </p:spPr>
        <p:txBody>
          <a:bodyPr lIns="0" tIns="18000" rIns="0" bIns="18000" anchor="ctr" anchorCtr="0">
            <a:spAutoFit/>
          </a:bodyPr>
          <a:lstStyle/>
          <a:p>
            <a:pPr marL="0" indent="0">
              <a:buNone/>
            </a:pPr>
            <a:r>
              <a:rPr lang="en-US" spc="-300" noProof="0" dirty="0">
                <a:latin typeface="Arial" panose="020B0604020202020204" pitchFamily="34" charset="0"/>
                <a:cs typeface="Arial" panose="020B0604020202020204" pitchFamily="34" charset="0"/>
              </a:rPr>
              <a:t>T P </a:t>
            </a:r>
            <a:r>
              <a:rPr lang="en-US" noProof="0" dirty="0">
                <a:latin typeface="Arial" panose="020B0604020202020204" pitchFamily="34" charset="0"/>
                <a:cs typeface="Arial" panose="020B0604020202020204" pitchFamily="34" charset="0"/>
              </a:rPr>
              <a:t>M Component Architecture</a:t>
            </a:r>
          </a:p>
        </p:txBody>
      </p:sp>
      <p:pic>
        <p:nvPicPr>
          <p:cNvPr id="9" name="Picture 8" descr="The figure illustrates a diagram representing a T P M component architecture.&#10;Long description is available in notes, Press F6.">
            <a:extLst>
              <a:ext uri="{FF2B5EF4-FFF2-40B4-BE49-F238E27FC236}">
                <a16:creationId xmlns:a16="http://schemas.microsoft.com/office/drawing/2014/main" id="{F86EBB31-3B67-B85D-6701-B3CABE12B44B}"/>
              </a:ext>
            </a:extLst>
          </p:cNvPr>
          <p:cNvPicPr>
            <a:picLocks noChangeAspect="1"/>
          </p:cNvPicPr>
          <p:nvPr/>
        </p:nvPicPr>
        <p:blipFill>
          <a:blip r:embed="rId3"/>
          <a:stretch>
            <a:fillRect/>
          </a:stretch>
        </p:blipFill>
        <p:spPr>
          <a:xfrm>
            <a:off x="2462419" y="1686570"/>
            <a:ext cx="4219163" cy="4466634"/>
          </a:xfrm>
          <a:prstGeom prst="rect">
            <a:avLst/>
          </a:prstGeom>
        </p:spPr>
      </p:pic>
    </p:spTree>
    <p:extLst>
      <p:ext uri="{BB962C8B-B14F-4D97-AF65-F5344CB8AC3E}">
        <p14:creationId xmlns:p14="http://schemas.microsoft.com/office/powerpoint/2010/main" val="3608915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28"/>
            <a:ext cx="8229600" cy="590349"/>
          </a:xfrm>
        </p:spPr>
        <p:txBody>
          <a:bodyPr lIns="0" tIns="18000" rIns="0" bIns="18000" anchor="ctr" anchorCtr="0">
            <a:spAutoFit/>
          </a:bodyPr>
          <a:lstStyle/>
          <a:p>
            <a:r>
              <a:rPr lang="en-US" noProof="0" dirty="0"/>
              <a:t>Figure 12.5</a:t>
            </a:r>
          </a:p>
        </p:txBody>
      </p:sp>
      <p:sp>
        <p:nvSpPr>
          <p:cNvPr id="4" name="Content Placeholder 3">
            <a:extLst>
              <a:ext uri="{FF2B5EF4-FFF2-40B4-BE49-F238E27FC236}">
                <a16:creationId xmlns:a16="http://schemas.microsoft.com/office/drawing/2014/main" id="{E4A48CE9-2C59-ABAE-4FDE-638B01991DCD}"/>
              </a:ext>
            </a:extLst>
          </p:cNvPr>
          <p:cNvSpPr>
            <a:spLocks noGrp="1"/>
          </p:cNvSpPr>
          <p:nvPr>
            <p:ph sz="quarter" idx="13"/>
          </p:nvPr>
        </p:nvSpPr>
        <p:spPr>
          <a:xfrm>
            <a:off x="457200" y="1019232"/>
            <a:ext cx="8229600" cy="405683"/>
          </a:xfrm>
        </p:spPr>
        <p:txBody>
          <a:bodyPr lIns="0" tIns="18000" rIns="0" bIns="18000" anchor="ctr" anchorCtr="0">
            <a:spAutoFit/>
          </a:bodyPr>
          <a:lstStyle/>
          <a:p>
            <a:pPr marL="0" indent="0">
              <a:buNone/>
            </a:pPr>
            <a:r>
              <a:rPr lang="en-US" noProof="0" dirty="0">
                <a:latin typeface="Arial" panose="020B0604020202020204" pitchFamily="34" charset="0"/>
                <a:cs typeface="Arial" panose="020B0604020202020204" pitchFamily="34" charset="0"/>
              </a:rPr>
              <a:t>Decrypting a File Using a Protected Key</a:t>
            </a:r>
          </a:p>
        </p:txBody>
      </p:sp>
      <p:pic>
        <p:nvPicPr>
          <p:cNvPr id="7" name="Picture 6" descr="The figure illustrate a process diagram for decrypting a file using a protected key.&#10;Long description is available in notes, Press F6.">
            <a:extLst>
              <a:ext uri="{FF2B5EF4-FFF2-40B4-BE49-F238E27FC236}">
                <a16:creationId xmlns:a16="http://schemas.microsoft.com/office/drawing/2014/main" id="{EAB83F1E-B21D-4606-A59B-43BD2F56F83E}"/>
              </a:ext>
            </a:extLst>
          </p:cNvPr>
          <p:cNvPicPr>
            <a:picLocks noChangeAspect="1"/>
          </p:cNvPicPr>
          <p:nvPr/>
        </p:nvPicPr>
        <p:blipFill>
          <a:blip r:embed="rId3"/>
          <a:stretch>
            <a:fillRect/>
          </a:stretch>
        </p:blipFill>
        <p:spPr>
          <a:xfrm>
            <a:off x="1885529" y="1633518"/>
            <a:ext cx="5372942" cy="4591991"/>
          </a:xfrm>
          <a:prstGeom prst="rect">
            <a:avLst/>
          </a:prstGeom>
        </p:spPr>
      </p:pic>
    </p:spTree>
    <p:extLst>
      <p:ext uri="{BB962C8B-B14F-4D97-AF65-F5344CB8AC3E}">
        <p14:creationId xmlns:p14="http://schemas.microsoft.com/office/powerpoint/2010/main" val="38027807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074" y="2325519"/>
            <a:ext cx="8119850" cy="3602914"/>
          </a:xfrm>
        </p:spPr>
        <p:txBody>
          <a:bodyPr>
            <a:noAutofit/>
          </a:bodyPr>
          <a:lstStyle/>
          <a:p>
            <a:pPr>
              <a:lnSpc>
                <a:spcPct val="120000"/>
              </a:lnSpc>
              <a:spcAft>
                <a:spcPts val="600"/>
              </a:spcAft>
              <a:buSzPct val="140000"/>
            </a:pPr>
            <a:r>
              <a:rPr lang="en-US" dirty="0"/>
              <a:t>Virtualized Environment Neglected Operations Manipulation</a:t>
            </a:r>
          </a:p>
          <a:p>
            <a:pPr lvl="1">
              <a:lnSpc>
                <a:spcPct val="120000"/>
              </a:lnSpc>
              <a:spcAft>
                <a:spcPts val="600"/>
              </a:spcAft>
              <a:buSzPct val="140000"/>
            </a:pPr>
            <a:r>
              <a:rPr lang="en-US" sz="1400" dirty="0"/>
              <a:t>legacy virtual floppy disk controller - if sent specially crafted code, can crash the hypervisor, allowing hacker to break out of their own virtual machine to access other machines </a:t>
            </a:r>
          </a:p>
          <a:p>
            <a:pPr lvl="1">
              <a:lnSpc>
                <a:spcPct val="120000"/>
              </a:lnSpc>
              <a:spcAft>
                <a:spcPts val="600"/>
              </a:spcAft>
              <a:buSzPct val="140000"/>
            </a:pPr>
            <a:r>
              <a:rPr lang="en-US" sz="1400" dirty="0"/>
              <a:t>Xen, KVM, and Oracle's VirtualBox affected; unnoticed for more than a decade</a:t>
            </a:r>
            <a:endParaRPr lang="en-US" sz="1050" dirty="0"/>
          </a:p>
          <a:p>
            <a:pPr>
              <a:lnSpc>
                <a:spcPct val="120000"/>
              </a:lnSpc>
              <a:spcAft>
                <a:spcPts val="600"/>
              </a:spcAft>
              <a:buSzPct val="140000"/>
            </a:pPr>
            <a:r>
              <a:rPr lang="en-US" dirty="0"/>
              <a:t>Don’t neglect testing of old s/w &amp; h/w support routines if continuing to support them</a:t>
            </a:r>
          </a:p>
          <a:p>
            <a:pPr>
              <a:lnSpc>
                <a:spcPct val="120000"/>
              </a:lnSpc>
              <a:spcAft>
                <a:spcPts val="600"/>
              </a:spcAft>
              <a:buSzPct val="140000"/>
            </a:pPr>
            <a:r>
              <a:rPr lang="en-US" dirty="0"/>
              <a:t>Don’t support anything that you don't really need to (reduce attack surface)</a:t>
            </a:r>
          </a:p>
          <a:p>
            <a:pPr>
              <a:lnSpc>
                <a:spcPct val="120000"/>
              </a:lnSpc>
              <a:spcAft>
                <a:spcPts val="600"/>
              </a:spcAft>
              <a:buSzPct val="140000"/>
            </a:pPr>
            <a:r>
              <a:rPr lang="en-US" dirty="0"/>
              <a:t>Disable any facilities that you don't use</a:t>
            </a:r>
          </a:p>
        </p:txBody>
      </p:sp>
      <p:pic>
        <p:nvPicPr>
          <p:cNvPr id="102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121" y="984236"/>
            <a:ext cx="5015757" cy="1277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a:extLst>
              <a:ext uri="{FF2B5EF4-FFF2-40B4-BE49-F238E27FC236}">
                <a16:creationId xmlns:a16="http://schemas.microsoft.com/office/drawing/2014/main" id="{AAA16450-93D0-D5E9-E87B-97239BDE8BBB}"/>
              </a:ext>
            </a:extLst>
          </p:cNvPr>
          <p:cNvSpPr>
            <a:spLocks noGrp="1"/>
          </p:cNvSpPr>
          <p:nvPr>
            <p:ph type="title"/>
          </p:nvPr>
        </p:nvSpPr>
        <p:spPr>
          <a:xfrm>
            <a:off x="457200" y="214716"/>
            <a:ext cx="8229600" cy="559572"/>
          </a:xfrm>
          <a:noFill/>
          <a:ln>
            <a:noFill/>
          </a:ln>
        </p:spPr>
        <p:txBody>
          <a:bodyPr lIns="0" tIns="18000" rIns="0" bIns="18000" anchor="ctr" anchorCtr="0">
            <a:spAutoFit/>
          </a:bodyPr>
          <a:lstStyle/>
          <a:p>
            <a:r>
              <a:rPr lang="en-US" sz="3600" dirty="0">
                <a:latin typeface="+mj-lt"/>
              </a:rPr>
              <a:t>Recent Issue</a:t>
            </a:r>
          </a:p>
        </p:txBody>
      </p:sp>
      <p:sp>
        <p:nvSpPr>
          <p:cNvPr id="8" name="TextBox 7">
            <a:extLst>
              <a:ext uri="{FF2B5EF4-FFF2-40B4-BE49-F238E27FC236}">
                <a16:creationId xmlns:a16="http://schemas.microsoft.com/office/drawing/2014/main" id="{51306EE8-FB97-FB49-F1DC-612A17DE1B69}"/>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2195820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08833"/>
            <a:ext cx="8229600" cy="1431984"/>
          </a:xfrm>
        </p:spPr>
        <p:txBody>
          <a:bodyPr/>
          <a:lstStyle/>
          <a:p>
            <a:r>
              <a:rPr lang="en-US" sz="2400" dirty="0">
                <a:hlinkClick r:id="rId2"/>
              </a:rPr>
              <a:t>Kali Linux</a:t>
            </a:r>
            <a:r>
              <a:rPr lang="en-US" sz="2400" dirty="0"/>
              <a:t> (used in labs)</a:t>
            </a:r>
          </a:p>
          <a:p>
            <a:r>
              <a:rPr lang="en-US" sz="2400" dirty="0" err="1">
                <a:hlinkClick r:id="rId3"/>
              </a:rPr>
              <a:t>BackTrak</a:t>
            </a:r>
            <a:r>
              <a:rPr lang="en-US" sz="2400" dirty="0">
                <a:hlinkClick r:id="rId3"/>
              </a:rPr>
              <a:t> Linux</a:t>
            </a:r>
            <a:endParaRPr lang="en-US" sz="2400" dirty="0"/>
          </a:p>
        </p:txBody>
      </p:sp>
      <p:sp>
        <p:nvSpPr>
          <p:cNvPr id="5" name="TextBox 4"/>
          <p:cNvSpPr txBox="1"/>
          <p:nvPr/>
        </p:nvSpPr>
        <p:spPr>
          <a:xfrm>
            <a:off x="2277621" y="2768328"/>
            <a:ext cx="4588757" cy="836126"/>
          </a:xfrm>
          <a:prstGeom prst="rect">
            <a:avLst/>
          </a:prstGeom>
          <a:noFill/>
        </p:spPr>
        <p:txBody>
          <a:bodyPr wrap="none" rtlCol="0">
            <a:spAutoFit/>
          </a:bodyPr>
          <a:lstStyle/>
          <a:p>
            <a:pPr algn="ctr">
              <a:lnSpc>
                <a:spcPts val="5800"/>
              </a:lnSpc>
            </a:pPr>
            <a:r>
              <a:rPr lang="en-US" sz="5400" dirty="0">
                <a:solidFill>
                  <a:schemeClr val="tx2"/>
                </a:solidFill>
                <a:effectLst>
                  <a:outerShdw blurRad="63500" dist="38100" dir="5400000" algn="t" rotWithShape="0">
                    <a:prstClr val="black">
                      <a:alpha val="25000"/>
                    </a:prstClr>
                  </a:outerShdw>
                </a:effectLst>
                <a:latin typeface="+mn-lt"/>
                <a:ea typeface="+mj-ea"/>
                <a:cs typeface="+mj-cs"/>
              </a:rPr>
              <a:t>Hacking Tools</a:t>
            </a:r>
          </a:p>
        </p:txBody>
      </p:sp>
      <p:sp>
        <p:nvSpPr>
          <p:cNvPr id="6" name="Content Placeholder 2"/>
          <p:cNvSpPr txBox="1">
            <a:spLocks/>
          </p:cNvSpPr>
          <p:nvPr/>
        </p:nvSpPr>
        <p:spPr>
          <a:xfrm>
            <a:off x="457200" y="1600200"/>
            <a:ext cx="8229600" cy="14319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fontAlgn="auto">
              <a:spcAft>
                <a:spcPts val="0"/>
              </a:spcAft>
            </a:pPr>
            <a:endParaRPr lang="en-US" dirty="0"/>
          </a:p>
        </p:txBody>
      </p:sp>
      <p:pic>
        <p:nvPicPr>
          <p:cNvPr id="8" name="Picture 7">
            <a:hlinkClick r:id="rId4"/>
          </p:cNvPr>
          <p:cNvPicPr>
            <a:picLocks noChangeAspect="1"/>
          </p:cNvPicPr>
          <p:nvPr/>
        </p:nvPicPr>
        <p:blipFill>
          <a:blip r:embed="rId5"/>
          <a:stretch>
            <a:fillRect/>
          </a:stretch>
        </p:blipFill>
        <p:spPr>
          <a:xfrm>
            <a:off x="1133474" y="3768914"/>
            <a:ext cx="6877050" cy="1028700"/>
          </a:xfrm>
          <a:prstGeom prst="rect">
            <a:avLst/>
          </a:prstGeom>
        </p:spPr>
      </p:pic>
      <p:sp>
        <p:nvSpPr>
          <p:cNvPr id="10" name="Title 1">
            <a:extLst>
              <a:ext uri="{FF2B5EF4-FFF2-40B4-BE49-F238E27FC236}">
                <a16:creationId xmlns:a16="http://schemas.microsoft.com/office/drawing/2014/main" id="{DEF6C7B0-AE1B-9B08-AE01-1C9ECBD00340}"/>
              </a:ext>
            </a:extLst>
          </p:cNvPr>
          <p:cNvSpPr>
            <a:spLocks noGrp="1"/>
          </p:cNvSpPr>
          <p:nvPr>
            <p:ph type="title"/>
          </p:nvPr>
        </p:nvSpPr>
        <p:spPr>
          <a:xfrm>
            <a:off x="457200" y="214716"/>
            <a:ext cx="8229600" cy="559572"/>
          </a:xfrm>
          <a:noFill/>
          <a:ln>
            <a:noFill/>
          </a:ln>
        </p:spPr>
        <p:txBody>
          <a:bodyPr lIns="0" tIns="18000" rIns="0" bIns="18000" anchor="ctr" anchorCtr="0">
            <a:spAutoFit/>
          </a:bodyPr>
          <a:lstStyle/>
          <a:p>
            <a:r>
              <a:rPr lang="en-US" sz="3600" dirty="0">
                <a:latin typeface="+mj-lt"/>
              </a:rPr>
              <a:t>Linux Pen Testing Distributions</a:t>
            </a:r>
          </a:p>
        </p:txBody>
      </p:sp>
      <p:sp>
        <p:nvSpPr>
          <p:cNvPr id="11" name="TextBox 10">
            <a:extLst>
              <a:ext uri="{FF2B5EF4-FFF2-40B4-BE49-F238E27FC236}">
                <a16:creationId xmlns:a16="http://schemas.microsoft.com/office/drawing/2014/main" id="{45016237-CE2C-7DDA-0E35-2F0FE8D9A86B}"/>
              </a:ext>
            </a:extLst>
          </p:cNvPr>
          <p:cNvSpPr txBox="1"/>
          <p:nvPr/>
        </p:nvSpPr>
        <p:spPr>
          <a:xfrm>
            <a:off x="7884368" y="6180615"/>
            <a:ext cx="671979" cy="369332"/>
          </a:xfrm>
          <a:prstGeom prst="rect">
            <a:avLst/>
          </a:prstGeom>
          <a:noFill/>
        </p:spPr>
        <p:txBody>
          <a:bodyPr wrap="none" rtlCol="0">
            <a:spAutoFit/>
          </a:bodyPr>
          <a:lstStyle/>
          <a:p>
            <a:r>
              <a:rPr lang="en-US" dirty="0"/>
              <a:t>SJW</a:t>
            </a:r>
          </a:p>
        </p:txBody>
      </p:sp>
    </p:spTree>
    <p:extLst>
      <p:ext uri="{BB962C8B-B14F-4D97-AF65-F5344CB8AC3E}">
        <p14:creationId xmlns:p14="http://schemas.microsoft.com/office/powerpoint/2010/main" val="1538216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29600" cy="590349"/>
          </a:xfrm>
        </p:spPr>
        <p:txBody>
          <a:bodyPr lIns="0" tIns="18000" rIns="0" bIns="18000" anchor="ctr" anchorCtr="0">
            <a:spAutoFit/>
          </a:bodyPr>
          <a:lstStyle/>
          <a:p>
            <a:r>
              <a:rPr lang="en-US" noProof="0" dirty="0"/>
              <a:t>Summary </a:t>
            </a:r>
            <a:r>
              <a:rPr lang="en-US" sz="2800" noProof="0" dirty="0"/>
              <a:t>(1 of 4)</a:t>
            </a:r>
          </a:p>
        </p:txBody>
      </p:sp>
      <p:sp>
        <p:nvSpPr>
          <p:cNvPr id="3" name="Content Placeholder 2"/>
          <p:cNvSpPr>
            <a:spLocks noGrp="1"/>
          </p:cNvSpPr>
          <p:nvPr>
            <p:ph sz="quarter" idx="13"/>
          </p:nvPr>
        </p:nvSpPr>
        <p:spPr>
          <a:xfrm>
            <a:off x="457200" y="1028227"/>
            <a:ext cx="8224837" cy="4945388"/>
          </a:xfrm>
        </p:spPr>
        <p:txBody>
          <a:bodyPr wrap="square" lIns="0" tIns="18000" rIns="0" bIns="18000" anchor="ctr" anchorCtr="0">
            <a:spAutoFit/>
          </a:bodyPr>
          <a:lstStyle/>
          <a:p>
            <a:pPr marL="342900" indent="-342900">
              <a:spcBef>
                <a:spcPts val="600"/>
              </a:spcBef>
            </a:pPr>
            <a:r>
              <a:rPr lang="en-US" sz="2200" noProof="0" dirty="0">
                <a:latin typeface="Arial" panose="020B0604020202020204" pitchFamily="34" charset="0"/>
                <a:cs typeface="Arial" panose="020B0604020202020204" pitchFamily="34" charset="0"/>
              </a:rPr>
              <a:t>Introduction to operating system security</a:t>
            </a:r>
          </a:p>
          <a:p>
            <a:pPr marL="342900" indent="-342900">
              <a:spcBef>
                <a:spcPts val="600"/>
              </a:spcBef>
            </a:pPr>
            <a:r>
              <a:rPr lang="en-US" sz="2200" noProof="0" dirty="0">
                <a:latin typeface="Arial" panose="020B0604020202020204" pitchFamily="34" charset="0"/>
                <a:cs typeface="Arial" panose="020B0604020202020204" pitchFamily="34" charset="0"/>
              </a:rPr>
              <a:t>System security planning</a:t>
            </a:r>
          </a:p>
          <a:p>
            <a:pPr marL="342900" indent="-342900">
              <a:spcBef>
                <a:spcPts val="600"/>
              </a:spcBef>
            </a:pPr>
            <a:r>
              <a:rPr lang="en-US" sz="2200" noProof="0" dirty="0">
                <a:latin typeface="Arial" panose="020B0604020202020204" pitchFamily="34" charset="0"/>
                <a:cs typeface="Arial" panose="020B0604020202020204" pitchFamily="34" charset="0"/>
              </a:rPr>
              <a:t>Operating systems hardening</a:t>
            </a:r>
          </a:p>
          <a:p>
            <a:pPr marL="829818" lvl="1" indent="-342900"/>
            <a:r>
              <a:rPr lang="en-US" sz="2200" noProof="0" dirty="0">
                <a:latin typeface="Arial" panose="020B0604020202020204" pitchFamily="34" charset="0"/>
                <a:cs typeface="Arial" panose="020B0604020202020204" pitchFamily="34" charset="0"/>
              </a:rPr>
              <a:t>Operating system installation: initial setup and patching</a:t>
            </a:r>
          </a:p>
          <a:p>
            <a:pPr marL="829818" lvl="1" indent="-342900"/>
            <a:r>
              <a:rPr lang="en-US" sz="2200" noProof="0" dirty="0">
                <a:latin typeface="Arial" panose="020B0604020202020204" pitchFamily="34" charset="0"/>
                <a:cs typeface="Arial" panose="020B0604020202020204" pitchFamily="34" charset="0"/>
              </a:rPr>
              <a:t>Remove unnecessary services, applications and protocols</a:t>
            </a:r>
          </a:p>
          <a:p>
            <a:pPr marL="829818" lvl="1" indent="-342900"/>
            <a:r>
              <a:rPr lang="en-US" sz="2200" noProof="0" dirty="0">
                <a:latin typeface="Arial" panose="020B0604020202020204" pitchFamily="34" charset="0"/>
                <a:cs typeface="Arial" panose="020B0604020202020204" pitchFamily="34" charset="0"/>
              </a:rPr>
              <a:t>Configure users, groups, and authentications</a:t>
            </a:r>
          </a:p>
          <a:p>
            <a:pPr marL="829818" lvl="1" indent="-342900"/>
            <a:r>
              <a:rPr lang="en-US" sz="2200" noProof="0" dirty="0">
                <a:latin typeface="Arial" panose="020B0604020202020204" pitchFamily="34" charset="0"/>
                <a:cs typeface="Arial" panose="020B0604020202020204" pitchFamily="34" charset="0"/>
              </a:rPr>
              <a:t>Configure resource controls</a:t>
            </a:r>
          </a:p>
          <a:p>
            <a:pPr marL="829818" lvl="1" indent="-342900"/>
            <a:r>
              <a:rPr lang="en-US" sz="2200" noProof="0" dirty="0">
                <a:latin typeface="Arial" panose="020B0604020202020204" pitchFamily="34" charset="0"/>
                <a:cs typeface="Arial" panose="020B0604020202020204" pitchFamily="34" charset="0"/>
              </a:rPr>
              <a:t>Install additional security controls</a:t>
            </a:r>
          </a:p>
          <a:p>
            <a:pPr marL="829818" lvl="1" indent="-342900"/>
            <a:r>
              <a:rPr lang="en-US" sz="2200" noProof="0" dirty="0">
                <a:latin typeface="Arial" panose="020B0604020202020204" pitchFamily="34" charset="0"/>
                <a:cs typeface="Arial" panose="020B0604020202020204" pitchFamily="34" charset="0"/>
              </a:rPr>
              <a:t>Test the system security</a:t>
            </a:r>
          </a:p>
          <a:p>
            <a:pPr marL="342900" indent="-342900">
              <a:spcBef>
                <a:spcPts val="600"/>
              </a:spcBef>
            </a:pPr>
            <a:r>
              <a:rPr lang="en-US" sz="2200" noProof="0" dirty="0">
                <a:latin typeface="Arial" panose="020B0604020202020204" pitchFamily="34" charset="0"/>
                <a:cs typeface="Arial" panose="020B0604020202020204" pitchFamily="34" charset="0"/>
              </a:rPr>
              <a:t>Application security</a:t>
            </a:r>
          </a:p>
          <a:p>
            <a:pPr marL="829818" lvl="1" indent="-342900"/>
            <a:r>
              <a:rPr lang="en-US" sz="2200" noProof="0" dirty="0">
                <a:latin typeface="Arial" panose="020B0604020202020204" pitchFamily="34" charset="0"/>
                <a:cs typeface="Arial" panose="020B0604020202020204" pitchFamily="34" charset="0"/>
              </a:rPr>
              <a:t>Application configuration</a:t>
            </a:r>
          </a:p>
          <a:p>
            <a:pPr marL="829818" lvl="1" indent="-342900"/>
            <a:r>
              <a:rPr lang="en-US" sz="2200" noProof="0" dirty="0">
                <a:latin typeface="Arial" panose="020B0604020202020204" pitchFamily="34" charset="0"/>
                <a:cs typeface="Arial" panose="020B0604020202020204" pitchFamily="34" charset="0"/>
              </a:rPr>
              <a:t>Encryption technology</a:t>
            </a:r>
          </a:p>
        </p:txBody>
      </p:sp>
    </p:spTree>
    <p:extLst>
      <p:ext uri="{BB962C8B-B14F-4D97-AF65-F5344CB8AC3E}">
        <p14:creationId xmlns:p14="http://schemas.microsoft.com/office/powerpoint/2010/main" val="2631599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29600" cy="590349"/>
          </a:xfrm>
        </p:spPr>
        <p:txBody>
          <a:bodyPr lIns="0" tIns="18000" rIns="0" bIns="18000" anchor="ctr" anchorCtr="0">
            <a:spAutoFit/>
          </a:bodyPr>
          <a:lstStyle/>
          <a:p>
            <a:r>
              <a:rPr lang="en-US" noProof="0" dirty="0"/>
              <a:t>Summary </a:t>
            </a:r>
            <a:r>
              <a:rPr lang="en-US" sz="2800" noProof="0" dirty="0"/>
              <a:t>(2 of 4)</a:t>
            </a:r>
          </a:p>
        </p:txBody>
      </p:sp>
      <p:sp>
        <p:nvSpPr>
          <p:cNvPr id="3" name="Content Placeholder 2"/>
          <p:cNvSpPr>
            <a:spLocks noGrp="1"/>
          </p:cNvSpPr>
          <p:nvPr>
            <p:ph sz="quarter" idx="13"/>
          </p:nvPr>
        </p:nvSpPr>
        <p:spPr>
          <a:xfrm>
            <a:off x="457200" y="997008"/>
            <a:ext cx="8229600" cy="4868444"/>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Security maintenance</a:t>
            </a:r>
          </a:p>
          <a:p>
            <a:pPr marL="829818" lvl="1" indent="-342900"/>
            <a:r>
              <a:rPr lang="en-US" noProof="0" dirty="0">
                <a:latin typeface="Arial" panose="020B0604020202020204" pitchFamily="34" charset="0"/>
                <a:cs typeface="Arial" panose="020B0604020202020204" pitchFamily="34" charset="0"/>
              </a:rPr>
              <a:t>Logging</a:t>
            </a:r>
          </a:p>
          <a:p>
            <a:pPr marL="829818" lvl="1" indent="-342900"/>
            <a:r>
              <a:rPr lang="en-US" noProof="0" dirty="0">
                <a:latin typeface="Arial" panose="020B0604020202020204" pitchFamily="34" charset="0"/>
                <a:cs typeface="Arial" panose="020B0604020202020204" pitchFamily="34" charset="0"/>
              </a:rPr>
              <a:t>Data backup and archive</a:t>
            </a:r>
          </a:p>
          <a:p>
            <a:pPr marL="342900" indent="-342900">
              <a:spcBef>
                <a:spcPts val="600"/>
              </a:spcBef>
            </a:pPr>
            <a:r>
              <a:rPr lang="en-US" noProof="0" dirty="0">
                <a:latin typeface="Arial" panose="020B0604020202020204" pitchFamily="34" charset="0"/>
                <a:cs typeface="Arial" panose="020B0604020202020204" pitchFamily="34" charset="0"/>
              </a:rPr>
              <a:t>Linux/Unix security</a:t>
            </a:r>
          </a:p>
          <a:p>
            <a:pPr marL="829818" lvl="1" indent="-342900"/>
            <a:r>
              <a:rPr lang="en-US" noProof="0" dirty="0">
                <a:latin typeface="Arial" panose="020B0604020202020204" pitchFamily="34" charset="0"/>
                <a:cs typeface="Arial" panose="020B0604020202020204" pitchFamily="34" charset="0"/>
              </a:rPr>
              <a:t>Patch management</a:t>
            </a:r>
          </a:p>
          <a:p>
            <a:pPr marL="829818" lvl="1" indent="-342900"/>
            <a:r>
              <a:rPr lang="en-US" noProof="0" dirty="0">
                <a:latin typeface="Arial" panose="020B0604020202020204" pitchFamily="34" charset="0"/>
                <a:cs typeface="Arial" panose="020B0604020202020204" pitchFamily="34" charset="0"/>
              </a:rPr>
              <a:t>Application and service configuration</a:t>
            </a:r>
          </a:p>
          <a:p>
            <a:pPr marL="829818" lvl="1" indent="-342900"/>
            <a:r>
              <a:rPr lang="en-US" noProof="0" dirty="0">
                <a:latin typeface="Arial" panose="020B0604020202020204" pitchFamily="34" charset="0"/>
                <a:cs typeface="Arial" panose="020B0604020202020204" pitchFamily="34" charset="0"/>
              </a:rPr>
              <a:t>Users, groups, and permissions</a:t>
            </a:r>
          </a:p>
          <a:p>
            <a:pPr marL="829818" lvl="1" indent="-342900"/>
            <a:r>
              <a:rPr lang="en-US" noProof="0" dirty="0">
                <a:latin typeface="Arial" panose="020B0604020202020204" pitchFamily="34" charset="0"/>
                <a:cs typeface="Arial" panose="020B0604020202020204" pitchFamily="34" charset="0"/>
              </a:rPr>
              <a:t>Remote access controls</a:t>
            </a:r>
          </a:p>
          <a:p>
            <a:pPr marL="829818" lvl="1" indent="-342900"/>
            <a:r>
              <a:rPr lang="en-US" noProof="0" dirty="0">
                <a:latin typeface="Arial" panose="020B0604020202020204" pitchFamily="34" charset="0"/>
                <a:cs typeface="Arial" panose="020B0604020202020204" pitchFamily="34" charset="0"/>
              </a:rPr>
              <a:t>Logging and log rotation</a:t>
            </a:r>
          </a:p>
          <a:p>
            <a:pPr marL="829818" lvl="1" indent="-342900"/>
            <a:r>
              <a:rPr lang="en-US" noProof="0" dirty="0">
                <a:latin typeface="Arial" panose="020B0604020202020204" pitchFamily="34" charset="0"/>
                <a:cs typeface="Arial" panose="020B0604020202020204" pitchFamily="34" charset="0"/>
              </a:rPr>
              <a:t>Application security using a chroot jail</a:t>
            </a:r>
          </a:p>
          <a:p>
            <a:pPr marL="829818" lvl="1" indent="-342900"/>
            <a:r>
              <a:rPr lang="en-US" noProof="0" dirty="0">
                <a:latin typeface="Arial" panose="020B0604020202020204" pitchFamily="34" charset="0"/>
                <a:cs typeface="Arial" panose="020B0604020202020204" pitchFamily="34" charset="0"/>
              </a:rPr>
              <a:t>Security testing</a:t>
            </a:r>
          </a:p>
        </p:txBody>
      </p:sp>
    </p:spTree>
    <p:extLst>
      <p:ext uri="{BB962C8B-B14F-4D97-AF65-F5344CB8AC3E}">
        <p14:creationId xmlns:p14="http://schemas.microsoft.com/office/powerpoint/2010/main" val="22652891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29600" cy="590349"/>
          </a:xfrm>
        </p:spPr>
        <p:txBody>
          <a:bodyPr lIns="0" tIns="18000" rIns="0" bIns="18000" anchor="ctr" anchorCtr="0">
            <a:spAutoFit/>
          </a:bodyPr>
          <a:lstStyle/>
          <a:p>
            <a:r>
              <a:rPr lang="en-US" noProof="0" dirty="0"/>
              <a:t>Summary </a:t>
            </a:r>
            <a:r>
              <a:rPr lang="en-US" sz="2800" noProof="0" dirty="0"/>
              <a:t>(3 of 4)</a:t>
            </a:r>
          </a:p>
        </p:txBody>
      </p:sp>
      <p:sp>
        <p:nvSpPr>
          <p:cNvPr id="3" name="Content Placeholder 2"/>
          <p:cNvSpPr>
            <a:spLocks noGrp="1"/>
          </p:cNvSpPr>
          <p:nvPr>
            <p:ph sz="quarter" idx="13"/>
          </p:nvPr>
        </p:nvSpPr>
        <p:spPr>
          <a:xfrm>
            <a:off x="457200" y="997569"/>
            <a:ext cx="8229600" cy="5314720"/>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Windows security</a:t>
            </a:r>
          </a:p>
          <a:p>
            <a:pPr marL="829818" lvl="1" indent="-342900"/>
            <a:r>
              <a:rPr lang="en-US" noProof="0" dirty="0">
                <a:latin typeface="Arial" panose="020B0604020202020204" pitchFamily="34" charset="0"/>
                <a:cs typeface="Arial" panose="020B0604020202020204" pitchFamily="34" charset="0"/>
              </a:rPr>
              <a:t>Patch management</a:t>
            </a:r>
          </a:p>
          <a:p>
            <a:pPr marL="829818" lvl="1" indent="-342900"/>
            <a:r>
              <a:rPr lang="en-US" noProof="0" dirty="0">
                <a:latin typeface="Arial" panose="020B0604020202020204" pitchFamily="34" charset="0"/>
                <a:cs typeface="Arial" panose="020B0604020202020204" pitchFamily="34" charset="0"/>
              </a:rPr>
              <a:t>Users administration and access controls</a:t>
            </a:r>
          </a:p>
          <a:p>
            <a:pPr marL="829818" lvl="1" indent="-342900"/>
            <a:r>
              <a:rPr lang="en-US" noProof="0" dirty="0">
                <a:latin typeface="Arial" panose="020B0604020202020204" pitchFamily="34" charset="0"/>
                <a:cs typeface="Arial" panose="020B0604020202020204" pitchFamily="34" charset="0"/>
              </a:rPr>
              <a:t>Application and service configuration</a:t>
            </a:r>
          </a:p>
          <a:p>
            <a:pPr marL="829818" lvl="1" indent="-342900"/>
            <a:r>
              <a:rPr lang="en-US" noProof="0" dirty="0">
                <a:latin typeface="Arial" panose="020B0604020202020204" pitchFamily="34" charset="0"/>
                <a:cs typeface="Arial" panose="020B0604020202020204" pitchFamily="34" charset="0"/>
              </a:rPr>
              <a:t>Other security controls</a:t>
            </a:r>
          </a:p>
          <a:p>
            <a:pPr marL="829818" lvl="1" indent="-342900"/>
            <a:r>
              <a:rPr lang="en-US" noProof="0" dirty="0">
                <a:latin typeface="Arial" panose="020B0604020202020204" pitchFamily="34" charset="0"/>
                <a:cs typeface="Arial" panose="020B0604020202020204" pitchFamily="34" charset="0"/>
              </a:rPr>
              <a:t>Security testing</a:t>
            </a:r>
          </a:p>
          <a:p>
            <a:pPr marL="342900" indent="-342900">
              <a:spcBef>
                <a:spcPts val="600"/>
              </a:spcBef>
            </a:pPr>
            <a:r>
              <a:rPr lang="en-US" noProof="0" dirty="0">
                <a:latin typeface="Arial" panose="020B0604020202020204" pitchFamily="34" charset="0"/>
                <a:cs typeface="Arial" panose="020B0604020202020204" pitchFamily="34" charset="0"/>
              </a:rPr>
              <a:t>Virtualization security</a:t>
            </a:r>
          </a:p>
          <a:p>
            <a:pPr marL="829818" lvl="1" indent="-342900"/>
            <a:r>
              <a:rPr lang="en-US" noProof="0" dirty="0">
                <a:latin typeface="Arial" panose="020B0604020202020204" pitchFamily="34" charset="0"/>
                <a:cs typeface="Arial" panose="020B0604020202020204" pitchFamily="34" charset="0"/>
              </a:rPr>
              <a:t>Virtualization alternatives</a:t>
            </a:r>
          </a:p>
          <a:p>
            <a:pPr marL="829818" lvl="1" indent="-342900"/>
            <a:r>
              <a:rPr lang="en-US" noProof="0" dirty="0">
                <a:latin typeface="Arial" panose="020B0604020202020204" pitchFamily="34" charset="0"/>
                <a:cs typeface="Arial" panose="020B0604020202020204" pitchFamily="34" charset="0"/>
              </a:rPr>
              <a:t>Virtualization security issues</a:t>
            </a:r>
          </a:p>
          <a:p>
            <a:pPr marL="829818" lvl="1" indent="-342900"/>
            <a:r>
              <a:rPr lang="en-US" noProof="0" dirty="0">
                <a:latin typeface="Arial" panose="020B0604020202020204" pitchFamily="34" charset="0"/>
                <a:cs typeface="Arial" panose="020B0604020202020204" pitchFamily="34" charset="0"/>
              </a:rPr>
              <a:t>Securing virtualization systems</a:t>
            </a:r>
          </a:p>
          <a:p>
            <a:pPr marL="829818" lvl="1" indent="-342900"/>
            <a:r>
              <a:rPr lang="en-US" noProof="0" dirty="0">
                <a:latin typeface="Arial" panose="020B0604020202020204" pitchFamily="34" charset="0"/>
                <a:cs typeface="Arial" panose="020B0604020202020204" pitchFamily="34" charset="0"/>
              </a:rPr>
              <a:t>Virtualized infrastructure security</a:t>
            </a:r>
          </a:p>
          <a:p>
            <a:pPr marL="829818" lvl="1" indent="-342900"/>
            <a:r>
              <a:rPr lang="en-US" noProof="0" dirty="0">
                <a:latin typeface="Arial" panose="020B0604020202020204" pitchFamily="34" charset="0"/>
                <a:cs typeface="Arial" panose="020B0604020202020204" pitchFamily="34" charset="0"/>
              </a:rPr>
              <a:t>Virtual firewall</a:t>
            </a:r>
          </a:p>
        </p:txBody>
      </p:sp>
    </p:spTree>
    <p:extLst>
      <p:ext uri="{BB962C8B-B14F-4D97-AF65-F5344CB8AC3E}">
        <p14:creationId xmlns:p14="http://schemas.microsoft.com/office/powerpoint/2010/main" val="3822225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DDF1CC-A80C-43A7-BECB-DF40F5A7FF6E}"/>
              </a:ext>
            </a:extLst>
          </p:cNvPr>
          <p:cNvSpPr>
            <a:spLocks noGrp="1"/>
          </p:cNvSpPr>
          <p:nvPr>
            <p:ph type="title"/>
          </p:nvPr>
        </p:nvSpPr>
        <p:spPr>
          <a:xfrm>
            <a:off x="457200" y="189702"/>
            <a:ext cx="8229600" cy="590349"/>
          </a:xfrm>
        </p:spPr>
        <p:txBody>
          <a:bodyPr lIns="0" tIns="18000" rIns="0" bIns="18000" anchor="ctr" anchorCtr="0">
            <a:spAutoFit/>
          </a:bodyPr>
          <a:lstStyle/>
          <a:p>
            <a:r>
              <a:rPr lang="en-US" noProof="0" dirty="0"/>
              <a:t>System Security Planning</a:t>
            </a:r>
          </a:p>
        </p:txBody>
      </p:sp>
      <p:pic>
        <p:nvPicPr>
          <p:cNvPr id="13" name="Picture 12" descr="An illustration depicts 5 overlapping circles where, each circle is placed above the other, in a circular manner.">
            <a:extLst>
              <a:ext uri="{FF2B5EF4-FFF2-40B4-BE49-F238E27FC236}">
                <a16:creationId xmlns:a16="http://schemas.microsoft.com/office/drawing/2014/main" id="{E1DE89E1-4755-1247-441D-5DB217103724}"/>
              </a:ext>
            </a:extLst>
          </p:cNvPr>
          <p:cNvPicPr>
            <a:picLocks noChangeAspect="1"/>
          </p:cNvPicPr>
          <p:nvPr/>
        </p:nvPicPr>
        <p:blipFill>
          <a:blip r:embed="rId3"/>
          <a:stretch>
            <a:fillRect/>
          </a:stretch>
        </p:blipFill>
        <p:spPr>
          <a:xfrm>
            <a:off x="3114483" y="2153103"/>
            <a:ext cx="2915034" cy="2859801"/>
          </a:xfrm>
          <a:prstGeom prst="rect">
            <a:avLst/>
          </a:prstGeom>
        </p:spPr>
      </p:pic>
      <p:sp>
        <p:nvSpPr>
          <p:cNvPr id="6" name="Content Placeholder 5">
            <a:extLst>
              <a:ext uri="{FF2B5EF4-FFF2-40B4-BE49-F238E27FC236}">
                <a16:creationId xmlns:a16="http://schemas.microsoft.com/office/drawing/2014/main" id="{744AFF12-2F47-49FD-999C-610304745FA4}"/>
              </a:ext>
              <a:ext uri="{C183D7F6-B498-43B3-948B-1728B52AA6E4}">
                <adec:decorative xmlns:adec="http://schemas.microsoft.com/office/drawing/2017/decorative" val="1"/>
              </a:ext>
            </a:extLst>
          </p:cNvPr>
          <p:cNvSpPr>
            <a:spLocks noGrp="1"/>
          </p:cNvSpPr>
          <p:nvPr>
            <p:ph sz="quarter" idx="14"/>
          </p:nvPr>
        </p:nvSpPr>
        <p:spPr>
          <a:xfrm>
            <a:off x="6279080" y="2276185"/>
            <a:ext cx="2405585" cy="1144347"/>
          </a:xfrm>
        </p:spPr>
        <p:txBody>
          <a:bodyPr wrap="square" lIns="0" tIns="18000" rIns="0" bIns="18000" anchor="ctr" anchorCtr="0">
            <a:spAutoFit/>
          </a:bodyPr>
          <a:lstStyle/>
          <a:p>
            <a:pPr marL="285750" indent="-285750"/>
            <a:r>
              <a:rPr lang="en-US" sz="1800" b="0" noProof="0" dirty="0">
                <a:latin typeface="Arial" panose="020B0604020202020204" pitchFamily="34" charset="0"/>
                <a:cs typeface="Arial" panose="020B0604020202020204" pitchFamily="34" charset="0"/>
              </a:rPr>
              <a:t>Planning should include a wide security assessment of the organization</a:t>
            </a:r>
          </a:p>
        </p:txBody>
      </p:sp>
      <p:sp>
        <p:nvSpPr>
          <p:cNvPr id="7" name="Content Placeholder 6">
            <a:extLst>
              <a:ext uri="{FF2B5EF4-FFF2-40B4-BE49-F238E27FC236}">
                <a16:creationId xmlns:a16="http://schemas.microsoft.com/office/drawing/2014/main" id="{037C8B16-5B15-4E11-8F39-565FDB043882}"/>
              </a:ext>
              <a:ext uri="{C183D7F6-B498-43B3-948B-1728B52AA6E4}">
                <adec:decorative xmlns:adec="http://schemas.microsoft.com/office/drawing/2017/decorative" val="1"/>
              </a:ext>
            </a:extLst>
          </p:cNvPr>
          <p:cNvSpPr>
            <a:spLocks noGrp="1"/>
          </p:cNvSpPr>
          <p:nvPr>
            <p:ph sz="quarter" idx="15"/>
          </p:nvPr>
        </p:nvSpPr>
        <p:spPr>
          <a:xfrm>
            <a:off x="6281215" y="4233487"/>
            <a:ext cx="2405585" cy="867348"/>
          </a:xfrm>
        </p:spPr>
        <p:txBody>
          <a:bodyPr wrap="square" lIns="0" tIns="18000" rIns="0" bIns="18000" anchor="ctr" anchorCtr="0">
            <a:spAutoFit/>
          </a:bodyPr>
          <a:lstStyle/>
          <a:p>
            <a:pPr marL="285750" indent="-285750"/>
            <a:r>
              <a:rPr lang="en-US" sz="1800" b="0" noProof="0" dirty="0">
                <a:latin typeface="Arial" panose="020B0604020202020204" pitchFamily="34" charset="0"/>
                <a:cs typeface="Arial" panose="020B0604020202020204" pitchFamily="34" charset="0"/>
              </a:rPr>
              <a:t>Aim is to maximize security while minimizing costs</a:t>
            </a:r>
          </a:p>
        </p:txBody>
      </p:sp>
      <p:sp>
        <p:nvSpPr>
          <p:cNvPr id="8" name="Content Placeholder 7">
            <a:extLst>
              <a:ext uri="{FF2B5EF4-FFF2-40B4-BE49-F238E27FC236}">
                <a16:creationId xmlns:a16="http://schemas.microsoft.com/office/drawing/2014/main" id="{98F5BFA1-3F81-4F22-AA89-1B2FD1C07FA6}"/>
              </a:ext>
              <a:ext uri="{C183D7F6-B498-43B3-948B-1728B52AA6E4}">
                <adec:decorative xmlns:adec="http://schemas.microsoft.com/office/drawing/2017/decorative" val="1"/>
              </a:ext>
            </a:extLst>
          </p:cNvPr>
          <p:cNvSpPr>
            <a:spLocks noGrp="1"/>
          </p:cNvSpPr>
          <p:nvPr>
            <p:ph sz="quarter" idx="16"/>
          </p:nvPr>
        </p:nvSpPr>
        <p:spPr>
          <a:xfrm>
            <a:off x="457200" y="4233487"/>
            <a:ext cx="2502816" cy="1698345"/>
          </a:xfrm>
        </p:spPr>
        <p:txBody>
          <a:bodyPr wrap="square" lIns="0" tIns="18000" rIns="0" bIns="18000" anchor="ctr" anchorCtr="0">
            <a:spAutoFit/>
          </a:bodyPr>
          <a:lstStyle/>
          <a:p>
            <a:pPr marL="285750" indent="-285750"/>
            <a:r>
              <a:rPr lang="en-US" sz="1800" b="0" noProof="0" dirty="0">
                <a:latin typeface="Arial" panose="020B0604020202020204" pitchFamily="34" charset="0"/>
                <a:cs typeface="Arial" panose="020B0604020202020204" pitchFamily="34" charset="0"/>
              </a:rPr>
              <a:t>Planning process needs to determine security requirements for the system, applications, data, and users</a:t>
            </a:r>
          </a:p>
        </p:txBody>
      </p:sp>
      <p:sp>
        <p:nvSpPr>
          <p:cNvPr id="9" name="Content Placeholder 8">
            <a:extLst>
              <a:ext uri="{FF2B5EF4-FFF2-40B4-BE49-F238E27FC236}">
                <a16:creationId xmlns:a16="http://schemas.microsoft.com/office/drawing/2014/main" id="{2A44D6FB-C43B-4C0C-8123-AE01A241A6C2}"/>
              </a:ext>
              <a:ext uri="{C183D7F6-B498-43B3-948B-1728B52AA6E4}">
                <adec:decorative xmlns:adec="http://schemas.microsoft.com/office/drawing/2017/decorative" val="1"/>
              </a:ext>
            </a:extLst>
          </p:cNvPr>
          <p:cNvSpPr>
            <a:spLocks noGrp="1"/>
          </p:cNvSpPr>
          <p:nvPr>
            <p:ph sz="quarter" idx="17"/>
          </p:nvPr>
        </p:nvSpPr>
        <p:spPr>
          <a:xfrm>
            <a:off x="457201" y="1913840"/>
            <a:ext cx="2405584" cy="1421346"/>
          </a:xfrm>
        </p:spPr>
        <p:txBody>
          <a:bodyPr wrap="square" lIns="0" tIns="18000" rIns="0" bIns="18000" anchor="ctr" anchorCtr="0">
            <a:spAutoFit/>
          </a:bodyPr>
          <a:lstStyle/>
          <a:p>
            <a:pPr marL="285750" indent="-285750"/>
            <a:r>
              <a:rPr lang="en-US" sz="1800" b="0" noProof="0" dirty="0">
                <a:latin typeface="Arial" panose="020B0604020202020204" pitchFamily="34" charset="0"/>
                <a:cs typeface="Arial" panose="020B0604020202020204" pitchFamily="34" charset="0"/>
              </a:rPr>
              <a:t>Plan needs to identify appropriate personnel and training to install and manage the system</a:t>
            </a:r>
          </a:p>
        </p:txBody>
      </p:sp>
      <p:sp>
        <p:nvSpPr>
          <p:cNvPr id="10" name="Content Placeholder 9">
            <a:extLst>
              <a:ext uri="{FF2B5EF4-FFF2-40B4-BE49-F238E27FC236}">
                <a16:creationId xmlns:a16="http://schemas.microsoft.com/office/drawing/2014/main" id="{39B1EF85-0146-4DCF-911E-6DE39A12F1B4}"/>
              </a:ext>
              <a:ext uri="{C183D7F6-B498-43B3-948B-1728B52AA6E4}">
                <adec:decorative xmlns:adec="http://schemas.microsoft.com/office/drawing/2017/decorative" val="1"/>
              </a:ext>
            </a:extLst>
          </p:cNvPr>
          <p:cNvSpPr>
            <a:spLocks noGrp="1"/>
          </p:cNvSpPr>
          <p:nvPr>
            <p:ph sz="quarter" idx="18"/>
          </p:nvPr>
        </p:nvSpPr>
        <p:spPr>
          <a:xfrm>
            <a:off x="3119140" y="1093724"/>
            <a:ext cx="2915034" cy="590349"/>
          </a:xfrm>
        </p:spPr>
        <p:txBody>
          <a:bodyPr wrap="square" lIns="0" tIns="18000" rIns="0" bIns="18000" anchor="ctr" anchorCtr="0">
            <a:spAutoFit/>
          </a:bodyPr>
          <a:lstStyle/>
          <a:p>
            <a:pPr marL="285750" indent="-285750"/>
            <a:r>
              <a:rPr lang="en-US" sz="1800" b="0" noProof="0" dirty="0">
                <a:latin typeface="Arial" panose="020B0604020202020204" pitchFamily="34" charset="0"/>
                <a:cs typeface="Arial" panose="020B0604020202020204" pitchFamily="34" charset="0"/>
              </a:rPr>
              <a:t>The first step in deploying a new system is planning</a:t>
            </a:r>
          </a:p>
        </p:txBody>
      </p:sp>
    </p:spTree>
    <p:extLst>
      <p:ext uri="{BB962C8B-B14F-4D97-AF65-F5344CB8AC3E}">
        <p14:creationId xmlns:p14="http://schemas.microsoft.com/office/powerpoint/2010/main" val="5420341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3"/>
            <a:ext cx="8229600" cy="590349"/>
          </a:xfrm>
        </p:spPr>
        <p:txBody>
          <a:bodyPr lIns="0" tIns="18000" rIns="0" bIns="18000" anchor="ctr" anchorCtr="0">
            <a:spAutoFit/>
          </a:bodyPr>
          <a:lstStyle/>
          <a:p>
            <a:r>
              <a:rPr lang="en-US" noProof="0" dirty="0"/>
              <a:t>Summary </a:t>
            </a:r>
            <a:r>
              <a:rPr lang="en-US" sz="2800" noProof="0" dirty="0"/>
              <a:t>(4 of 4)</a:t>
            </a:r>
          </a:p>
        </p:txBody>
      </p:sp>
      <p:sp>
        <p:nvSpPr>
          <p:cNvPr id="3" name="Content Placeholder 2"/>
          <p:cNvSpPr>
            <a:spLocks noGrp="1"/>
          </p:cNvSpPr>
          <p:nvPr>
            <p:ph sz="quarter" idx="13"/>
          </p:nvPr>
        </p:nvSpPr>
        <p:spPr>
          <a:xfrm>
            <a:off x="457200" y="1002842"/>
            <a:ext cx="8229600" cy="3975892"/>
          </a:xfrm>
        </p:spPr>
        <p:txBody>
          <a:bodyPr lIns="0" tIns="18000" rIns="0" bIns="18000" anchor="ctr" anchorCtr="0">
            <a:spAutoFit/>
          </a:bodyPr>
          <a:lstStyle/>
          <a:p>
            <a:pPr marL="342900" indent="-342900">
              <a:spcBef>
                <a:spcPts val="600"/>
              </a:spcBef>
            </a:pPr>
            <a:r>
              <a:rPr lang="en-US" noProof="0" dirty="0">
                <a:latin typeface="Arial" panose="020B0604020202020204" pitchFamily="34" charset="0"/>
                <a:cs typeface="Arial" panose="020B0604020202020204" pitchFamily="34" charset="0"/>
              </a:rPr>
              <a:t>Trusted computer systems</a:t>
            </a:r>
          </a:p>
          <a:p>
            <a:pPr marL="829818" lvl="1" indent="-342900"/>
            <a:r>
              <a:rPr lang="en-US" noProof="0" dirty="0">
                <a:latin typeface="Arial" panose="020B0604020202020204" pitchFamily="34" charset="0"/>
                <a:cs typeface="Arial" panose="020B0604020202020204" pitchFamily="34" charset="0"/>
              </a:rPr>
              <a:t>Reference monitors</a:t>
            </a:r>
          </a:p>
          <a:p>
            <a:pPr marL="829818" lvl="1" indent="-342900"/>
            <a:r>
              <a:rPr lang="en-US" spc="-300" noProof="0" dirty="0">
                <a:latin typeface="Arial" panose="020B0604020202020204" pitchFamily="34" charset="0"/>
                <a:cs typeface="Arial" panose="020B0604020202020204" pitchFamily="34" charset="0"/>
              </a:rPr>
              <a:t>T C S E </a:t>
            </a:r>
            <a:r>
              <a:rPr lang="en-US" noProof="0" dirty="0">
                <a:latin typeface="Arial" panose="020B0604020202020204" pitchFamily="34" charset="0"/>
                <a:cs typeface="Arial" panose="020B0604020202020204" pitchFamily="34" charset="0"/>
              </a:rPr>
              <a:t>C and common criteria</a:t>
            </a:r>
          </a:p>
          <a:p>
            <a:pPr marL="342900" indent="-342900">
              <a:spcBef>
                <a:spcPts val="600"/>
              </a:spcBef>
            </a:pPr>
            <a:r>
              <a:rPr lang="en-US" noProof="0" dirty="0">
                <a:latin typeface="Arial" panose="020B0604020202020204" pitchFamily="34" charset="0"/>
                <a:cs typeface="Arial" panose="020B0604020202020204" pitchFamily="34" charset="0"/>
              </a:rPr>
              <a:t>Trusted platform module</a:t>
            </a:r>
          </a:p>
          <a:p>
            <a:pPr marL="829818" lvl="1" indent="-342900"/>
            <a:r>
              <a:rPr lang="en-US" noProof="0" dirty="0">
                <a:latin typeface="Arial" panose="020B0604020202020204" pitchFamily="34" charset="0"/>
                <a:cs typeface="Arial" panose="020B0604020202020204" pitchFamily="34" charset="0"/>
              </a:rPr>
              <a:t>Authenticated boot service</a:t>
            </a:r>
          </a:p>
          <a:p>
            <a:pPr marL="829818" lvl="1" indent="-342900"/>
            <a:r>
              <a:rPr lang="en-US" noProof="0" dirty="0">
                <a:latin typeface="Arial" panose="020B0604020202020204" pitchFamily="34" charset="0"/>
                <a:cs typeface="Arial" panose="020B0604020202020204" pitchFamily="34" charset="0"/>
              </a:rPr>
              <a:t>Certification service</a:t>
            </a:r>
          </a:p>
          <a:p>
            <a:pPr marL="829818" lvl="1" indent="-342900"/>
            <a:r>
              <a:rPr lang="en-US" noProof="0" dirty="0">
                <a:latin typeface="Arial" panose="020B0604020202020204" pitchFamily="34" charset="0"/>
                <a:cs typeface="Arial" panose="020B0604020202020204" pitchFamily="34" charset="0"/>
              </a:rPr>
              <a:t>Encryption service</a:t>
            </a:r>
          </a:p>
          <a:p>
            <a:pPr marL="829818" lvl="1" indent="-342900"/>
            <a:r>
              <a:rPr lang="en-US" spc="-300" noProof="0" dirty="0">
                <a:latin typeface="Arial" panose="020B0604020202020204" pitchFamily="34" charset="0"/>
                <a:cs typeface="Arial" panose="020B0604020202020204" pitchFamily="34" charset="0"/>
              </a:rPr>
              <a:t>T P </a:t>
            </a:r>
            <a:r>
              <a:rPr lang="en-US" noProof="0" dirty="0">
                <a:latin typeface="Arial" panose="020B0604020202020204" pitchFamily="34" charset="0"/>
                <a:cs typeface="Arial" panose="020B0604020202020204" pitchFamily="34" charset="0"/>
              </a:rPr>
              <a:t>M functions</a:t>
            </a:r>
          </a:p>
          <a:p>
            <a:pPr marL="829818" lvl="1" indent="-342900"/>
            <a:r>
              <a:rPr lang="en-US" noProof="0" dirty="0">
                <a:latin typeface="Arial" panose="020B0604020202020204" pitchFamily="34" charset="0"/>
                <a:cs typeface="Arial" panose="020B0604020202020204" pitchFamily="34" charset="0"/>
              </a:rPr>
              <a:t>Protected storage</a:t>
            </a:r>
          </a:p>
        </p:txBody>
      </p:sp>
    </p:spTree>
    <p:extLst>
      <p:ext uri="{BB962C8B-B14F-4D97-AF65-F5344CB8AC3E}">
        <p14:creationId xmlns:p14="http://schemas.microsoft.com/office/powerpoint/2010/main" val="42933388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a:xfrm>
            <a:off x="457200" y="199327"/>
            <a:ext cx="8229600" cy="590349"/>
          </a:xfrm>
        </p:spPr>
        <p:txBody>
          <a:bodyPr lIns="0" tIns="18000" rIns="0" bIns="18000" anchor="ctr" anchorCtr="0">
            <a:spAutoFit/>
          </a:bodyPr>
          <a:lstStyle/>
          <a:p>
            <a:r>
              <a:rPr lang="en-US" noProof="0"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941"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817818"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noProof="0" dirty="0"/>
              <a:t>This work is protected by United States copyright laws and is</a:t>
            </a:r>
            <a:r>
              <a:rPr lang="en-US" b="1" baseline="0" noProof="0" dirty="0"/>
              <a:t> </a:t>
            </a:r>
            <a:r>
              <a:rPr lang="en-US" b="1" noProof="0"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3"/>
            <a:ext cx="8229600" cy="590349"/>
          </a:xfrm>
        </p:spPr>
        <p:txBody>
          <a:bodyPr lIns="0" tIns="18000" rIns="0" bIns="18000" anchor="ctr" anchorCtr="0">
            <a:spAutoFit/>
          </a:bodyPr>
          <a:lstStyle/>
          <a:p>
            <a:r>
              <a:rPr lang="en-US" noProof="0" dirty="0"/>
              <a:t>System Security Planning Process</a:t>
            </a:r>
          </a:p>
        </p:txBody>
      </p:sp>
      <p:sp>
        <p:nvSpPr>
          <p:cNvPr id="3" name="Content Placeholder 2"/>
          <p:cNvSpPr>
            <a:spLocks noGrp="1"/>
          </p:cNvSpPr>
          <p:nvPr>
            <p:ph sz="quarter" idx="13"/>
          </p:nvPr>
        </p:nvSpPr>
        <p:spPr>
          <a:xfrm>
            <a:off x="457200" y="1046514"/>
            <a:ext cx="8215214" cy="4499112"/>
          </a:xfrm>
        </p:spPr>
        <p:txBody>
          <a:bodyPr wrap="square" lIns="0" tIns="18000" rIns="0" bIns="18000" anchor="ctr" anchorCtr="0">
            <a:spAutoFit/>
          </a:bodyPr>
          <a:lstStyle/>
          <a:p>
            <a:pPr marL="285750" indent="-285750">
              <a:spcBef>
                <a:spcPts val="600"/>
              </a:spcBef>
            </a:pPr>
            <a:r>
              <a:rPr lang="en-US" sz="2000" noProof="0" dirty="0">
                <a:latin typeface="Arial" panose="020B0604020202020204" pitchFamily="34" charset="0"/>
                <a:cs typeface="Arial" panose="020B0604020202020204" pitchFamily="34" charset="0"/>
              </a:rPr>
              <a:t>The purpose of the system, the type of information stored, the applications and services provided, and their security requirements</a:t>
            </a:r>
          </a:p>
          <a:p>
            <a:pPr marL="285750" indent="-285750">
              <a:spcBef>
                <a:spcPts val="600"/>
              </a:spcBef>
            </a:pPr>
            <a:r>
              <a:rPr lang="en-US" sz="2000" noProof="0" dirty="0">
                <a:latin typeface="Arial" panose="020B0604020202020204" pitchFamily="34" charset="0"/>
                <a:cs typeface="Arial" panose="020B0604020202020204" pitchFamily="34" charset="0"/>
              </a:rPr>
              <a:t>The categories of users of the system, the privileges they have, and the types of information they can access</a:t>
            </a:r>
          </a:p>
          <a:p>
            <a:pPr marL="285750" indent="-285750">
              <a:spcBef>
                <a:spcPts val="600"/>
              </a:spcBef>
            </a:pPr>
            <a:r>
              <a:rPr lang="en-US" sz="2000" noProof="0" dirty="0">
                <a:latin typeface="Arial" panose="020B0604020202020204" pitchFamily="34" charset="0"/>
                <a:cs typeface="Arial" panose="020B0604020202020204" pitchFamily="34" charset="0"/>
              </a:rPr>
              <a:t>How the users are authenticated</a:t>
            </a:r>
          </a:p>
          <a:p>
            <a:pPr marL="285750" indent="-285750">
              <a:spcBef>
                <a:spcPts val="600"/>
              </a:spcBef>
            </a:pPr>
            <a:r>
              <a:rPr lang="en-US" sz="2000" noProof="0" dirty="0">
                <a:latin typeface="Arial" panose="020B0604020202020204" pitchFamily="34" charset="0"/>
                <a:cs typeface="Arial" panose="020B0604020202020204" pitchFamily="34" charset="0"/>
              </a:rPr>
              <a:t>How access to the information stored on the system is managed</a:t>
            </a:r>
          </a:p>
          <a:p>
            <a:pPr marL="285750" indent="-285750">
              <a:spcBef>
                <a:spcPts val="600"/>
              </a:spcBef>
            </a:pPr>
            <a:r>
              <a:rPr lang="en-US" sz="2000" noProof="0" dirty="0">
                <a:latin typeface="Arial" panose="020B0604020202020204" pitchFamily="34" charset="0"/>
                <a:cs typeface="Arial" panose="020B0604020202020204" pitchFamily="34" charset="0"/>
              </a:rPr>
              <a:t>What access the system has to information stored on other hosts, such as file or database servers, and how this is managed</a:t>
            </a:r>
          </a:p>
          <a:p>
            <a:pPr marL="285750" indent="-285750">
              <a:spcBef>
                <a:spcPts val="600"/>
              </a:spcBef>
            </a:pPr>
            <a:r>
              <a:rPr lang="en-US" sz="2000" noProof="0" dirty="0">
                <a:latin typeface="Arial" panose="020B0604020202020204" pitchFamily="34" charset="0"/>
                <a:cs typeface="Arial" panose="020B0604020202020204" pitchFamily="34" charset="0"/>
              </a:rPr>
              <a:t>Who will administer the system and how they will manage the system (via local or remote access)</a:t>
            </a:r>
          </a:p>
          <a:p>
            <a:pPr marL="285750" indent="-285750">
              <a:spcBef>
                <a:spcPts val="600"/>
              </a:spcBef>
            </a:pPr>
            <a:r>
              <a:rPr lang="en-US" sz="2000" noProof="0" dirty="0">
                <a:latin typeface="Arial" panose="020B0604020202020204" pitchFamily="34" charset="0"/>
                <a:cs typeface="Arial" panose="020B0604020202020204" pitchFamily="34" charset="0"/>
              </a:rPr>
              <a:t>Any additional security measures required on the system, including the use of host firewalls, anti-virus or other malware protection mechanisms, and logging</a:t>
            </a:r>
          </a:p>
        </p:txBody>
      </p:sp>
    </p:spTree>
    <p:extLst>
      <p:ext uri="{BB962C8B-B14F-4D97-AF65-F5344CB8AC3E}">
        <p14:creationId xmlns:p14="http://schemas.microsoft.com/office/powerpoint/2010/main" val="28984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9702"/>
            <a:ext cx="8229600" cy="590349"/>
          </a:xfrm>
        </p:spPr>
        <p:txBody>
          <a:bodyPr lIns="0" tIns="18000" rIns="0" bIns="18000" anchor="ctr" anchorCtr="0">
            <a:spAutoFit/>
          </a:bodyPr>
          <a:lstStyle/>
          <a:p>
            <a:r>
              <a:rPr lang="en-US" noProof="0" dirty="0"/>
              <a:t>Operating Systems Hardening</a:t>
            </a:r>
          </a:p>
        </p:txBody>
      </p:sp>
      <p:sp>
        <p:nvSpPr>
          <p:cNvPr id="3" name="Content Placeholder 2"/>
          <p:cNvSpPr>
            <a:spLocks noGrp="1"/>
          </p:cNvSpPr>
          <p:nvPr>
            <p:ph sz="quarter" idx="13"/>
          </p:nvPr>
        </p:nvSpPr>
        <p:spPr>
          <a:xfrm>
            <a:off x="457200" y="1044661"/>
            <a:ext cx="8229600" cy="4653000"/>
          </a:xfrm>
        </p:spPr>
        <p:txBody>
          <a:bodyPr lIns="0" tIns="18000" rIns="0" bIns="18000" anchor="ctr" anchorCtr="0">
            <a:spAutoFit/>
          </a:bodyPr>
          <a:lstStyle/>
          <a:p>
            <a:pPr marL="342900" indent="-342900">
              <a:spcBef>
                <a:spcPts val="600"/>
              </a:spcBef>
            </a:pPr>
            <a:r>
              <a:rPr lang="en-US" sz="2000" noProof="0" dirty="0">
                <a:latin typeface="Arial" panose="020B0604020202020204" pitchFamily="34" charset="0"/>
                <a:cs typeface="Arial" panose="020B0604020202020204" pitchFamily="34" charset="0"/>
              </a:rPr>
              <a:t>First critical step in securing a system is to secure the base operating system</a:t>
            </a:r>
          </a:p>
          <a:p>
            <a:pPr marL="342900" indent="-342900">
              <a:spcBef>
                <a:spcPts val="600"/>
              </a:spcBef>
            </a:pPr>
            <a:r>
              <a:rPr lang="en-US" sz="2000" noProof="0" dirty="0">
                <a:latin typeface="Arial" panose="020B0604020202020204" pitchFamily="34" charset="0"/>
                <a:cs typeface="Arial" panose="020B0604020202020204" pitchFamily="34" charset="0"/>
              </a:rPr>
              <a:t>Basic steps</a:t>
            </a:r>
          </a:p>
          <a:p>
            <a:pPr marL="829818" lvl="1" indent="-342900"/>
            <a:r>
              <a:rPr lang="en-US" sz="2000" noProof="0" dirty="0">
                <a:latin typeface="Arial" panose="020B0604020202020204" pitchFamily="34" charset="0"/>
                <a:cs typeface="Arial" panose="020B0604020202020204" pitchFamily="34" charset="0"/>
              </a:rPr>
              <a:t>Install and patch the operating system</a:t>
            </a:r>
          </a:p>
          <a:p>
            <a:pPr marL="829818" lvl="1" indent="-342900"/>
            <a:r>
              <a:rPr lang="en-US" sz="2000" noProof="0" dirty="0">
                <a:latin typeface="Arial" panose="020B0604020202020204" pitchFamily="34" charset="0"/>
                <a:cs typeface="Arial" panose="020B0604020202020204" pitchFamily="34" charset="0"/>
              </a:rPr>
              <a:t>Harden and configure the operating system to adequately address the identified security needs of the system by:</a:t>
            </a:r>
          </a:p>
          <a:p>
            <a:pPr marL="1229868" lvl="2" indent="-342900"/>
            <a:r>
              <a:rPr lang="en-US" sz="2000" noProof="0" dirty="0">
                <a:latin typeface="Arial" panose="020B0604020202020204" pitchFamily="34" charset="0"/>
                <a:cs typeface="Arial" panose="020B0604020202020204" pitchFamily="34" charset="0"/>
              </a:rPr>
              <a:t>Removing unnecessary services, applications, and protocols</a:t>
            </a:r>
          </a:p>
          <a:p>
            <a:pPr marL="1229868" lvl="2" indent="-342900"/>
            <a:r>
              <a:rPr lang="en-US" sz="2000" noProof="0" dirty="0">
                <a:latin typeface="Arial" panose="020B0604020202020204" pitchFamily="34" charset="0"/>
                <a:cs typeface="Arial" panose="020B0604020202020204" pitchFamily="34" charset="0"/>
              </a:rPr>
              <a:t>Configuring users, groups, and permissions</a:t>
            </a:r>
          </a:p>
          <a:p>
            <a:pPr marL="1229868" lvl="2" indent="-342900"/>
            <a:r>
              <a:rPr lang="en-US" sz="2000" noProof="0" dirty="0">
                <a:latin typeface="Arial" panose="020B0604020202020204" pitchFamily="34" charset="0"/>
                <a:cs typeface="Arial" panose="020B0604020202020204" pitchFamily="34" charset="0"/>
              </a:rPr>
              <a:t>Configuring resource controls</a:t>
            </a:r>
          </a:p>
          <a:p>
            <a:pPr marL="829818" lvl="1" indent="-342900"/>
            <a:r>
              <a:rPr lang="en-US" sz="2000" noProof="0" dirty="0">
                <a:latin typeface="Arial" panose="020B0604020202020204" pitchFamily="34" charset="0"/>
                <a:cs typeface="Arial" panose="020B0604020202020204" pitchFamily="34" charset="0"/>
              </a:rPr>
              <a:t>Install and configure additional security controls, such as anti-virus, host-based firewalls, and intrusion detection system (</a:t>
            </a:r>
            <a:r>
              <a:rPr lang="en-US" sz="2000" spc="-250" noProof="0" dirty="0">
                <a:latin typeface="Arial" panose="020B0604020202020204" pitchFamily="34" charset="0"/>
                <a:cs typeface="Arial" panose="020B0604020202020204" pitchFamily="34" charset="0"/>
              </a:rPr>
              <a:t>I D </a:t>
            </a:r>
            <a:r>
              <a:rPr lang="en-US" sz="2000" noProof="0" dirty="0">
                <a:latin typeface="Arial" panose="020B0604020202020204" pitchFamily="34" charset="0"/>
                <a:cs typeface="Arial" panose="020B0604020202020204" pitchFamily="34" charset="0"/>
              </a:rPr>
              <a:t>S)</a:t>
            </a:r>
          </a:p>
          <a:p>
            <a:pPr marL="829818" lvl="1" indent="-342900"/>
            <a:r>
              <a:rPr lang="en-US" sz="2000" noProof="0" dirty="0">
                <a:latin typeface="Arial" panose="020B0604020202020204" pitchFamily="34" charset="0"/>
                <a:cs typeface="Arial" panose="020B0604020202020204" pitchFamily="34" charset="0"/>
              </a:rPr>
              <a:t>Test the security of the basic operating system to ensure that the steps taken adequately address its security needs</a:t>
            </a:r>
          </a:p>
        </p:txBody>
      </p:sp>
    </p:spTree>
    <p:extLst>
      <p:ext uri="{BB962C8B-B14F-4D97-AF65-F5344CB8AC3E}">
        <p14:creationId xmlns:p14="http://schemas.microsoft.com/office/powerpoint/2010/main" val="2932831934"/>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7c1bd8dc-4e40-424f-a15f-9ffcd522197f">
      <UserInfo>
        <DisplayName/>
        <AccountId xsi:nil="true"/>
        <AccountType/>
      </UserInfo>
    </SharedWithUsers>
    <MediaLengthInSeconds xmlns="6125ffc9-2c56-435e-8267-1393444907b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2" ma:contentTypeDescription="Create a new document." ma:contentTypeScope="" ma:versionID="9ee3781bcb6633d132c89161492bb118">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3e430f46b92204fb5a3381a429c4dbe"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2C22FB-1B85-43A3-9E00-D946B077C643}">
  <ds:schemaRefs>
    <ds:schemaRef ds:uri="http://schemas.microsoft.com/sharepoint/v3/contenttype/forms"/>
  </ds:schemaRefs>
</ds:datastoreItem>
</file>

<file path=customXml/itemProps2.xml><?xml version="1.0" encoding="utf-8"?>
<ds:datastoreItem xmlns:ds="http://schemas.openxmlformats.org/officeDocument/2006/customXml" ds:itemID="{4E550EFD-A7D5-4A71-961C-26BD6EFA2B04}">
  <ds:schemaRefs>
    <ds:schemaRef ds:uri="7c1bd8dc-4e40-424f-a15f-9ffcd522197f"/>
    <ds:schemaRef ds:uri="http://schemas.microsoft.com/office/2006/documentManagement/types"/>
    <ds:schemaRef ds:uri="http://purl.org/dc/dcmitype/"/>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6125ffc9-2c56-435e-8267-1393444907b2"/>
    <ds:schemaRef ds:uri="http://www.w3.org/XML/1998/namespace"/>
  </ds:schemaRefs>
</ds:datastoreItem>
</file>

<file path=customXml/itemProps3.xml><?xml version="1.0" encoding="utf-8"?>
<ds:datastoreItem xmlns:ds="http://schemas.openxmlformats.org/officeDocument/2006/customXml" ds:itemID="{C54E0E5F-CD85-4B8F-B643-9AEF3FA8E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150187</TotalTime>
  <Words>21313</Words>
  <Application>Microsoft Office PowerPoint</Application>
  <PresentationFormat>On-screen Show (4:3)</PresentationFormat>
  <Paragraphs>1081</Paragraphs>
  <Slides>71</Slides>
  <Notes>61</Notes>
  <HiddenSlides>16</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71</vt:i4>
      </vt:variant>
    </vt:vector>
  </HeadingPairs>
  <TitlesOfParts>
    <vt:vector size="77" baseType="lpstr">
      <vt:lpstr>Arial</vt:lpstr>
      <vt:lpstr>Times New Roman</vt:lpstr>
      <vt:lpstr>Verdana</vt:lpstr>
      <vt:lpstr>Noto Sans Symbols</vt:lpstr>
      <vt:lpstr>USHE</vt:lpstr>
      <vt:lpstr>USHE_slide options</vt:lpstr>
      <vt:lpstr>Computer Security: Principles and Practice</vt:lpstr>
      <vt:lpstr>Figure 12.1</vt:lpstr>
      <vt:lpstr>UEFI </vt:lpstr>
      <vt:lpstr>Strategies (1 of 2)</vt:lpstr>
      <vt:lpstr>Strategies (2 of 2)</vt:lpstr>
      <vt:lpstr>Operating System Security</vt:lpstr>
      <vt:lpstr>System Security Planning</vt:lpstr>
      <vt:lpstr>System Security Planning Process</vt:lpstr>
      <vt:lpstr>Operating Systems Hardening</vt:lpstr>
      <vt:lpstr>Initial Setup and Patching</vt:lpstr>
      <vt:lpstr>Patch Management</vt:lpstr>
      <vt:lpstr>Patch Management</vt:lpstr>
      <vt:lpstr>Patch Management</vt:lpstr>
      <vt:lpstr>Patch Timeliness</vt:lpstr>
      <vt:lpstr>Remove Unnecessary Services, Applications, and Protocols</vt:lpstr>
      <vt:lpstr>Configure Users, Groups, and Authentication</vt:lpstr>
      <vt:lpstr>Configure Resource Controls and Install Additional Security Controls</vt:lpstr>
      <vt:lpstr>Test the System Security</vt:lpstr>
      <vt:lpstr>OS Configuration Guidelines</vt:lpstr>
      <vt:lpstr>Checklists</vt:lpstr>
      <vt:lpstr>Configuration Management</vt:lpstr>
      <vt:lpstr>Remote Management</vt:lpstr>
      <vt:lpstr>Application Configuration</vt:lpstr>
      <vt:lpstr>Encryption Technology</vt:lpstr>
      <vt:lpstr>Security Maintenance</vt:lpstr>
      <vt:lpstr>Logging</vt:lpstr>
      <vt:lpstr>Data Backup and Archive (1 of 2)</vt:lpstr>
      <vt:lpstr>Data Backup and Archive (2 of 2)</vt:lpstr>
      <vt:lpstr>Linux/Unix Security (1 of 4)</vt:lpstr>
      <vt:lpstr>Linux/Unix Security (2 of 4)</vt:lpstr>
      <vt:lpstr>Linux/Unix Security (3 of 4)</vt:lpstr>
      <vt:lpstr>Linux/Unix Security (4 of 4)</vt:lpstr>
      <vt:lpstr>Linux/Unix Security tcpd and TCP Wrappers</vt:lpstr>
      <vt:lpstr>Windows Security (1 of 3)</vt:lpstr>
      <vt:lpstr>Windows Security: Users Administration and Access Controls</vt:lpstr>
      <vt:lpstr>Windows Security (2 of 3)</vt:lpstr>
      <vt:lpstr>Windows Security (3 of 3)</vt:lpstr>
      <vt:lpstr>Virtualization</vt:lpstr>
      <vt:lpstr>Virtualization</vt:lpstr>
      <vt:lpstr>Hypervisor</vt:lpstr>
      <vt:lpstr>Hypervisor Functions</vt:lpstr>
      <vt:lpstr>Figure 12.2</vt:lpstr>
      <vt:lpstr>Virtualized Systems</vt:lpstr>
      <vt:lpstr>Software-Defined Networks (S D N s)</vt:lpstr>
      <vt:lpstr>Containers</vt:lpstr>
      <vt:lpstr>Container Manager (Docker) vs. VM</vt:lpstr>
      <vt:lpstr>Virtualization Security Issues</vt:lpstr>
      <vt:lpstr>Recent Issues</vt:lpstr>
      <vt:lpstr>Securing Virtualization Systems</vt:lpstr>
      <vt:lpstr>Hypervisor Security</vt:lpstr>
      <vt:lpstr>Virtualized Infrastructure Security</vt:lpstr>
      <vt:lpstr>Virtual Firewall</vt:lpstr>
      <vt:lpstr>Hosted Virtualization Security</vt:lpstr>
      <vt:lpstr>Trusted Computer Systems</vt:lpstr>
      <vt:lpstr>Figure 12.3</vt:lpstr>
      <vt:lpstr>Trusted Computer Systems – T C S E C and Common Criteria (1 of 3)</vt:lpstr>
      <vt:lpstr>Trusted Computer Systems – T C S E C and Common Criteria (2 of 3)</vt:lpstr>
      <vt:lpstr>Trusted Computer Systems – T C S E C and Common Criteria (3 of 3)</vt:lpstr>
      <vt:lpstr>Trusted Platform Module (1 of 4)</vt:lpstr>
      <vt:lpstr>Trusted Platform Module (2 of 4)</vt:lpstr>
      <vt:lpstr>Trusted Platform Module (3 of 4)</vt:lpstr>
      <vt:lpstr>Trusted Platform Module (4 of 4)</vt:lpstr>
      <vt:lpstr>Figure 12.4</vt:lpstr>
      <vt:lpstr>Figure 12.5</vt:lpstr>
      <vt:lpstr>Recent Issue</vt:lpstr>
      <vt:lpstr>Linux Pen Testing Distributions</vt:lpstr>
      <vt:lpstr>Summary (1 of 4)</vt:lpstr>
      <vt:lpstr>Summary (2 of 4)</vt:lpstr>
      <vt:lpstr>Summary (3 of 4)</vt:lpstr>
      <vt:lpstr>Summary (4 of 4)</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Fifth Edition, Chapter 12</dc:title>
  <dc:subject>Engineering and Computer Science</dc:subject>
  <dc:creator>Stallings and Brown</dc:creator>
  <cp:keywords>Computer Security</cp:keywords>
  <dc:description>Additional information may be found in the Notes Pane of each slide by pressing F6.</dc:description>
  <cp:lastModifiedBy>Stan Wine</cp:lastModifiedBy>
  <cp:revision>1032</cp:revision>
  <dcterms:modified xsi:type="dcterms:W3CDTF">2025-04-25T18:09:32Z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y fmtid="{D5CDD505-2E9C-101B-9397-08002B2CF9AE}" pid="3" name="Order">
    <vt:r8>6373700</vt:r8>
  </property>
  <property fmtid="{D5CDD505-2E9C-101B-9397-08002B2CF9AE}" pid="4" name="_ExtendedDescription">
    <vt:lpwstr/>
  </property>
  <property fmtid="{D5CDD505-2E9C-101B-9397-08002B2CF9AE}" pid="5" name="TriggerFlowInfo">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ies>
</file>